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3" r:id="rId1"/>
  </p:sldMasterIdLst>
  <p:notesMasterIdLst>
    <p:notesMasterId r:id="rId12"/>
  </p:notesMasterIdLst>
  <p:sldIdLst>
    <p:sldId id="564" r:id="rId2"/>
    <p:sldId id="570" r:id="rId3"/>
    <p:sldId id="258" r:id="rId4"/>
    <p:sldId id="565" r:id="rId5"/>
    <p:sldId id="571" r:id="rId6"/>
    <p:sldId id="572" r:id="rId7"/>
    <p:sldId id="573" r:id="rId8"/>
    <p:sldId id="576" r:id="rId9"/>
    <p:sldId id="577" r:id="rId10"/>
    <p:sldId id="360" r:id="rId11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Calibri Light" panose="020F0302020204030204" pitchFamily="34" charset="0"/>
      <p:regular r:id="rId17"/>
      <p:italic r:id="rId18"/>
    </p:embeddedFont>
    <p:embeddedFont>
      <p:font typeface="Cambria Math" panose="02040503050406030204" pitchFamily="18" charset="0"/>
      <p:regular r:id="rId19"/>
    </p:embeddedFont>
    <p:embeddedFont>
      <p:font typeface="Lato" panose="020F0502020204030203" pitchFamily="34" charset="0"/>
      <p:regular r:id="rId20"/>
      <p:bold r:id="rId21"/>
      <p:italic r:id="rId22"/>
      <p:boldItalic r:id="rId23"/>
    </p:embeddedFont>
    <p:embeddedFont>
      <p:font typeface="Lato Heavy" panose="020F0502020204030203" pitchFamily="34" charset="0"/>
      <p:bold r:id="rId24"/>
      <p:italic r:id="rId25"/>
      <p:boldItalic r:id="rId26"/>
    </p:embeddedFont>
    <p:embeddedFont>
      <p:font typeface="Lato Light" panose="020F0502020204030203" pitchFamily="34" charset="0"/>
      <p:regular r:id="rId27"/>
      <p:bold r:id="rId28"/>
      <p:italic r:id="rId29"/>
      <p:boldItalic r:id="rId30"/>
    </p:embeddedFont>
  </p:embeddedFont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68288"/>
    <a:srgbClr val="B9B9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56"/>
  </p:normalViewPr>
  <p:slideViewPr>
    <p:cSldViewPr snapToGrid="0">
      <p:cViewPr varScale="1">
        <p:scale>
          <a:sx n="129" d="100"/>
          <a:sy n="129" d="100"/>
        </p:scale>
        <p:origin x="138" y="24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font" Target="fonts/font14.fntdata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font" Target="fonts/font1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font" Target="fonts/font16.fntdata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font" Target="fonts/font15.fntdata"/><Relationship Id="rId30" Type="http://schemas.openxmlformats.org/officeDocument/2006/relationships/font" Target="fonts/font18.fnt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476f8ef9e0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4" name="Google Shape;94;g476f8ef9e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910134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476f8ef9e0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4" name="Google Shape;94;g476f8ef9e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476f8ef9e0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4" name="Google Shape;94;g476f8ef9e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694787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476f8ef9e0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4" name="Google Shape;94;g476f8ef9e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693282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476f8ef9e0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4" name="Google Shape;94;g476f8ef9e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973349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476f8ef9e0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4" name="Google Shape;94;g476f8ef9e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772376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476f8ef9e0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4" name="Google Shape;94;g476f8ef9e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305770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39104D5-6780-42CA-8755-6EBD8BA93B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45B96AE-C077-4D85-859E-4F72E5AE96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DF2AC5D-EDD8-4FBF-AF01-BF710FCB15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AB701-DE71-6347-96F8-01FFB614C520}" type="datetime1">
              <a:rPr lang="de-DE" smtClean="0"/>
              <a:t>14.06.2020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FBF9C45-B23A-493D-9D62-2F9C059D60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pc="15">
              <a:ea typeface="Lato Heavy" charset="0"/>
              <a:cs typeface="Lato Heavy" charset="0"/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E0552E6-263E-4196-ABC0-73B8E57AC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17A7D-89E5-4220-9F5F-0A1A84322FBF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944866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E94D68-8C39-4261-87CE-3809E1C9E6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7A4756EC-3035-47AC-963C-D899053847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39F0EE7-7634-454C-9AD1-94D4E4AB6A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AB701-DE71-6347-96F8-01FFB614C520}" type="datetime1">
              <a:rPr lang="de-DE" smtClean="0"/>
              <a:t>14.06.2020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518ED63-01C4-4B9D-A04A-28675B45A3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pc="15">
              <a:ea typeface="Lato Heavy" charset="0"/>
              <a:cs typeface="Lato Heavy" charset="0"/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40953FC-1964-4EB6-A648-7377A3220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17A7D-89E5-4220-9F5F-0A1A84322FBF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030581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976CA642-CC68-4D33-9768-1989B172DC0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E964EB7D-36AE-4488-AB69-1520D7A803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CE36D87-D23A-4724-BE5C-7C2C7D2251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AB701-DE71-6347-96F8-01FFB614C520}" type="datetime1">
              <a:rPr lang="de-DE" smtClean="0"/>
              <a:t>14.06.2020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07AAF7F-265E-426F-AA9B-7AE9FB021E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pc="15">
              <a:ea typeface="Lato Heavy" charset="0"/>
              <a:cs typeface="Lato Heavy" charset="0"/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B2E19E2-2A02-40BF-B9E1-B9B5B7C2A2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17A7D-89E5-4220-9F5F-0A1A84322FBF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810072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REAK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4559570" cy="5143500"/>
          </a:xfrm>
          <a:custGeom>
            <a:avLst/>
            <a:gdLst>
              <a:gd name="connsiteX0" fmla="*/ 1752599 w 6079426"/>
              <a:gd name="connsiteY0" fmla="*/ 3957449 h 6858000"/>
              <a:gd name="connsiteX1" fmla="*/ 2264474 w 6079426"/>
              <a:gd name="connsiteY1" fmla="*/ 4169474 h 6858000"/>
              <a:gd name="connsiteX2" fmla="*/ 4953000 w 6079426"/>
              <a:gd name="connsiteY2" fmla="*/ 6858000 h 6858000"/>
              <a:gd name="connsiteX3" fmla="*/ 3927609 w 6079426"/>
              <a:gd name="connsiteY3" fmla="*/ 6858000 h 6858000"/>
              <a:gd name="connsiteX4" fmla="*/ 2905501 w 6079426"/>
              <a:gd name="connsiteY4" fmla="*/ 6858000 h 6858000"/>
              <a:gd name="connsiteX5" fmla="*/ 1880110 w 6079426"/>
              <a:gd name="connsiteY5" fmla="*/ 6858000 h 6858000"/>
              <a:gd name="connsiteX6" fmla="*/ 1663136 w 6079426"/>
              <a:gd name="connsiteY6" fmla="*/ 6641025 h 6858000"/>
              <a:gd name="connsiteX7" fmla="*/ 1663136 w 6079426"/>
              <a:gd name="connsiteY7" fmla="*/ 5617275 h 6858000"/>
              <a:gd name="connsiteX8" fmla="*/ 1664039 w 6079426"/>
              <a:gd name="connsiteY8" fmla="*/ 5616538 h 6858000"/>
              <a:gd name="connsiteX9" fmla="*/ 1240725 w 6079426"/>
              <a:gd name="connsiteY9" fmla="*/ 5193224 h 6858000"/>
              <a:gd name="connsiteX10" fmla="*/ 1240725 w 6079426"/>
              <a:gd name="connsiteY10" fmla="*/ 4169474 h 6858000"/>
              <a:gd name="connsiteX11" fmla="*/ 1752599 w 6079426"/>
              <a:gd name="connsiteY11" fmla="*/ 3957449 h 6858000"/>
              <a:gd name="connsiteX12" fmla="*/ 2514600 w 6079426"/>
              <a:gd name="connsiteY12" fmla="*/ 0 h 6858000"/>
              <a:gd name="connsiteX13" fmla="*/ 4562099 w 6079426"/>
              <a:gd name="connsiteY13" fmla="*/ 0 h 6858000"/>
              <a:gd name="connsiteX14" fmla="*/ 5633538 w 6079426"/>
              <a:gd name="connsiteY14" fmla="*/ 1071439 h 6858000"/>
              <a:gd name="connsiteX15" fmla="*/ 5633538 w 6079426"/>
              <a:gd name="connsiteY15" fmla="*/ 2095188 h 6858000"/>
              <a:gd name="connsiteX16" fmla="*/ 4609789 w 6079426"/>
              <a:gd name="connsiteY16" fmla="*/ 2095188 h 6858000"/>
              <a:gd name="connsiteX17" fmla="*/ 368894 w 6079426"/>
              <a:gd name="connsiteY17" fmla="*/ 0 h 6858000"/>
              <a:gd name="connsiteX18" fmla="*/ 2416393 w 6079426"/>
              <a:gd name="connsiteY18" fmla="*/ 0 h 6858000"/>
              <a:gd name="connsiteX19" fmla="*/ 5382622 w 6079426"/>
              <a:gd name="connsiteY19" fmla="*/ 2966229 h 6858000"/>
              <a:gd name="connsiteX20" fmla="*/ 5382622 w 6079426"/>
              <a:gd name="connsiteY20" fmla="*/ 3989978 h 6858000"/>
              <a:gd name="connsiteX21" fmla="*/ 4358873 w 6079426"/>
              <a:gd name="connsiteY21" fmla="*/ 3989978 h 6858000"/>
              <a:gd name="connsiteX22" fmla="*/ 0 w 6079426"/>
              <a:gd name="connsiteY22" fmla="*/ 0 h 6858000"/>
              <a:gd name="connsiteX23" fmla="*/ 261749 w 6079426"/>
              <a:gd name="connsiteY23" fmla="*/ 0 h 6858000"/>
              <a:gd name="connsiteX24" fmla="*/ 5867401 w 6079426"/>
              <a:gd name="connsiteY24" fmla="*/ 5605651 h 6858000"/>
              <a:gd name="connsiteX25" fmla="*/ 5867401 w 6079426"/>
              <a:gd name="connsiteY25" fmla="*/ 6629401 h 6858000"/>
              <a:gd name="connsiteX26" fmla="*/ 4843651 w 6079426"/>
              <a:gd name="connsiteY26" fmla="*/ 6629401 h 6858000"/>
              <a:gd name="connsiteX27" fmla="*/ 1732302 w 6079426"/>
              <a:gd name="connsiteY27" fmla="*/ 3518051 h 6858000"/>
              <a:gd name="connsiteX28" fmla="*/ 1659416 w 6079426"/>
              <a:gd name="connsiteY28" fmla="*/ 3577587 h 6858000"/>
              <a:gd name="connsiteX29" fmla="*/ 749227 w 6079426"/>
              <a:gd name="connsiteY29" fmla="*/ 3484826 h 6858000"/>
              <a:gd name="connsiteX30" fmla="*/ 0 w 6079426"/>
              <a:gd name="connsiteY30" fmla="*/ 2735599 h 6858000"/>
              <a:gd name="connsiteX31" fmla="*/ 0 w 6079426"/>
              <a:gd name="connsiteY31" fmla="*/ 6881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6079426" h="6858000">
                <a:moveTo>
                  <a:pt x="1752599" y="3957449"/>
                </a:moveTo>
                <a:cubicBezTo>
                  <a:pt x="1937861" y="3957449"/>
                  <a:pt x="2123124" y="4028124"/>
                  <a:pt x="2264474" y="4169474"/>
                </a:cubicBezTo>
                <a:lnTo>
                  <a:pt x="4953000" y="6858000"/>
                </a:lnTo>
                <a:lnTo>
                  <a:pt x="3927609" y="6858000"/>
                </a:lnTo>
                <a:lnTo>
                  <a:pt x="2905501" y="6858000"/>
                </a:lnTo>
                <a:lnTo>
                  <a:pt x="1880110" y="6858000"/>
                </a:lnTo>
                <a:lnTo>
                  <a:pt x="1663136" y="6641025"/>
                </a:lnTo>
                <a:cubicBezTo>
                  <a:pt x="1380434" y="6358324"/>
                  <a:pt x="1380434" y="5899976"/>
                  <a:pt x="1663136" y="5617275"/>
                </a:cubicBezTo>
                <a:lnTo>
                  <a:pt x="1664039" y="5616538"/>
                </a:lnTo>
                <a:lnTo>
                  <a:pt x="1240725" y="5193224"/>
                </a:lnTo>
                <a:cubicBezTo>
                  <a:pt x="958024" y="4910523"/>
                  <a:pt x="958024" y="4452175"/>
                  <a:pt x="1240725" y="4169474"/>
                </a:cubicBezTo>
                <a:cubicBezTo>
                  <a:pt x="1382075" y="4028124"/>
                  <a:pt x="1567337" y="3957449"/>
                  <a:pt x="1752599" y="3957449"/>
                </a:cubicBezTo>
                <a:close/>
                <a:moveTo>
                  <a:pt x="2514600" y="0"/>
                </a:moveTo>
                <a:lnTo>
                  <a:pt x="4562099" y="0"/>
                </a:lnTo>
                <a:lnTo>
                  <a:pt x="5633538" y="1071439"/>
                </a:lnTo>
                <a:cubicBezTo>
                  <a:pt x="5916239" y="1354140"/>
                  <a:pt x="5916239" y="1812488"/>
                  <a:pt x="5633538" y="2095188"/>
                </a:cubicBezTo>
                <a:cubicBezTo>
                  <a:pt x="5350838" y="2377889"/>
                  <a:pt x="4892490" y="2377889"/>
                  <a:pt x="4609789" y="2095188"/>
                </a:cubicBezTo>
                <a:close/>
                <a:moveTo>
                  <a:pt x="368894" y="0"/>
                </a:moveTo>
                <a:lnTo>
                  <a:pt x="2416393" y="0"/>
                </a:lnTo>
                <a:lnTo>
                  <a:pt x="5382622" y="2966229"/>
                </a:lnTo>
                <a:cubicBezTo>
                  <a:pt x="5665323" y="3248930"/>
                  <a:pt x="5665323" y="3707278"/>
                  <a:pt x="5382622" y="3989978"/>
                </a:cubicBezTo>
                <a:cubicBezTo>
                  <a:pt x="5099921" y="4272679"/>
                  <a:pt x="4641573" y="4272679"/>
                  <a:pt x="4358873" y="3989978"/>
                </a:cubicBezTo>
                <a:close/>
                <a:moveTo>
                  <a:pt x="0" y="0"/>
                </a:moveTo>
                <a:lnTo>
                  <a:pt x="261749" y="0"/>
                </a:lnTo>
                <a:lnTo>
                  <a:pt x="5867401" y="5605651"/>
                </a:lnTo>
                <a:cubicBezTo>
                  <a:pt x="6150101" y="5888352"/>
                  <a:pt x="6150101" y="6346700"/>
                  <a:pt x="5867401" y="6629401"/>
                </a:cubicBezTo>
                <a:cubicBezTo>
                  <a:pt x="5584700" y="6912101"/>
                  <a:pt x="5126352" y="6912101"/>
                  <a:pt x="4843651" y="6629401"/>
                </a:cubicBezTo>
                <a:lnTo>
                  <a:pt x="1732302" y="3518051"/>
                </a:lnTo>
                <a:lnTo>
                  <a:pt x="1659416" y="3577587"/>
                </a:lnTo>
                <a:cubicBezTo>
                  <a:pt x="1378433" y="3763110"/>
                  <a:pt x="996590" y="3732189"/>
                  <a:pt x="749227" y="3484826"/>
                </a:cubicBezTo>
                <a:lnTo>
                  <a:pt x="0" y="2735599"/>
                </a:lnTo>
                <a:lnTo>
                  <a:pt x="0" y="68810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3000" b="0" i="0">
                <a:solidFill>
                  <a:schemeClr val="tx1">
                    <a:lumMod val="75000"/>
                    <a:lumOff val="2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17A7D-89E5-4220-9F5F-0A1A84322F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6261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PICTURE">
  <p:cSld name="ONE PICTURE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4"/>
          <p:cNvSpPr txBox="1">
            <a:spLocks noGrp="1"/>
          </p:cNvSpPr>
          <p:nvPr>
            <p:ph type="dt" idx="10"/>
          </p:nvPr>
        </p:nvSpPr>
        <p:spPr>
          <a:xfrm>
            <a:off x="4114800" y="4738688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5" name="Google Shape;55;p14"/>
          <p:cNvSpPr txBox="1">
            <a:spLocks noGrp="1"/>
          </p:cNvSpPr>
          <p:nvPr>
            <p:ph type="ftr" idx="11"/>
          </p:nvPr>
        </p:nvSpPr>
        <p:spPr>
          <a:xfrm>
            <a:off x="628650" y="4738688"/>
            <a:ext cx="1940718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6E8697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sldNum" idx="12"/>
          </p:nvPr>
        </p:nvSpPr>
        <p:spPr>
          <a:xfrm>
            <a:off x="8515350" y="460336"/>
            <a:ext cx="62865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100"/>
            </a:lvl1pPr>
            <a:lvl2pPr marL="0" lvl="1" indent="0" algn="ctr">
              <a:spcBef>
                <a:spcPts val="0"/>
              </a:spcBef>
              <a:buNone/>
              <a:defRPr sz="1100"/>
            </a:lvl2pPr>
            <a:lvl3pPr marL="0" lvl="2" indent="0" algn="ctr">
              <a:spcBef>
                <a:spcPts val="0"/>
              </a:spcBef>
              <a:buNone/>
              <a:defRPr sz="1100"/>
            </a:lvl3pPr>
            <a:lvl4pPr marL="0" lvl="3" indent="0" algn="ctr">
              <a:spcBef>
                <a:spcPts val="0"/>
              </a:spcBef>
              <a:buNone/>
              <a:defRPr sz="1100"/>
            </a:lvl4pPr>
            <a:lvl5pPr marL="0" lvl="4" indent="0" algn="ctr">
              <a:spcBef>
                <a:spcPts val="0"/>
              </a:spcBef>
              <a:buNone/>
              <a:defRPr sz="1100"/>
            </a:lvl5pPr>
            <a:lvl6pPr marL="0" lvl="5" indent="0" algn="ctr">
              <a:spcBef>
                <a:spcPts val="0"/>
              </a:spcBef>
              <a:buNone/>
              <a:defRPr sz="1100"/>
            </a:lvl6pPr>
            <a:lvl7pPr marL="0" lvl="6" indent="0" algn="ctr">
              <a:spcBef>
                <a:spcPts val="0"/>
              </a:spcBef>
              <a:buNone/>
              <a:defRPr sz="1100"/>
            </a:lvl7pPr>
            <a:lvl8pPr marL="0" lvl="7" indent="0" algn="ctr">
              <a:spcBef>
                <a:spcPts val="0"/>
              </a:spcBef>
              <a:buNone/>
              <a:defRPr sz="1100"/>
            </a:lvl8pPr>
            <a:lvl9pPr marL="0" lvl="8" indent="0" algn="ctr">
              <a:spcBef>
                <a:spcPts val="0"/>
              </a:spcBef>
              <a:buNone/>
              <a:defRPr sz="11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  <p:sp>
        <p:nvSpPr>
          <p:cNvPr id="57" name="Google Shape;57;p14"/>
          <p:cNvSpPr>
            <a:spLocks noGrp="1"/>
          </p:cNvSpPr>
          <p:nvPr>
            <p:ph type="pic" idx="2"/>
          </p:nvPr>
        </p:nvSpPr>
        <p:spPr>
          <a:xfrm>
            <a:off x="1057275" y="1200150"/>
            <a:ext cx="7029450" cy="24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3F3F3F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7F7F7F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rgbClr val="7F7F7F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7F7F7F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7F7F7F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1205700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LC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37C5B-9BA0-F344-A05E-3E9670D72408}" type="datetime1">
              <a:rPr lang="de-DE"/>
              <a:t>14.06.2020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endParaRPr lang="en-US" b="1" spc="15">
              <a:solidFill>
                <a:schemeClr val="accent4"/>
              </a:solidFill>
              <a:latin typeface="Lato Heavy" charset="0"/>
              <a:ea typeface="Lato Heavy" charset="0"/>
              <a:cs typeface="Lato Heavy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17A7D-89E5-4220-9F5F-0A1A84322FBF}" type="slidenum">
              <a:rPr lang="en-US" smtClean="0"/>
              <a:t>‹Nr.›</a:t>
            </a:fld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4105945" y="1371600"/>
            <a:ext cx="932113" cy="1028700"/>
          </a:xfrm>
          <a:custGeom>
            <a:avLst/>
            <a:gdLst>
              <a:gd name="connsiteX0" fmla="*/ 621409 w 1242817"/>
              <a:gd name="connsiteY0" fmla="*/ 0 h 1371600"/>
              <a:gd name="connsiteX1" fmla="*/ 714980 w 1242817"/>
              <a:gd name="connsiteY1" fmla="*/ 25112 h 1371600"/>
              <a:gd name="connsiteX2" fmla="*/ 1151645 w 1242817"/>
              <a:gd name="connsiteY2" fmla="*/ 273842 h 1371600"/>
              <a:gd name="connsiteX3" fmla="*/ 1242817 w 1242817"/>
              <a:gd name="connsiteY3" fmla="*/ 436473 h 1371600"/>
              <a:gd name="connsiteX4" fmla="*/ 1242817 w 1242817"/>
              <a:gd name="connsiteY4" fmla="*/ 933932 h 1371600"/>
              <a:gd name="connsiteX5" fmla="*/ 1151645 w 1242817"/>
              <a:gd name="connsiteY5" fmla="*/ 1096563 h 1371600"/>
              <a:gd name="connsiteX6" fmla="*/ 714980 w 1242817"/>
              <a:gd name="connsiteY6" fmla="*/ 1350076 h 1371600"/>
              <a:gd name="connsiteX7" fmla="*/ 527838 w 1242817"/>
              <a:gd name="connsiteY7" fmla="*/ 1350076 h 1371600"/>
              <a:gd name="connsiteX8" fmla="*/ 91172 w 1242817"/>
              <a:gd name="connsiteY8" fmla="*/ 1096563 h 1371600"/>
              <a:gd name="connsiteX9" fmla="*/ 0 w 1242817"/>
              <a:gd name="connsiteY9" fmla="*/ 933932 h 1371600"/>
              <a:gd name="connsiteX10" fmla="*/ 0 w 1242817"/>
              <a:gd name="connsiteY10" fmla="*/ 436473 h 1371600"/>
              <a:gd name="connsiteX11" fmla="*/ 91172 w 1242817"/>
              <a:gd name="connsiteY11" fmla="*/ 273842 h 1371600"/>
              <a:gd name="connsiteX12" fmla="*/ 527838 w 1242817"/>
              <a:gd name="connsiteY12" fmla="*/ 25112 h 1371600"/>
              <a:gd name="connsiteX13" fmla="*/ 621409 w 1242817"/>
              <a:gd name="connsiteY13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42817" h="1371600">
                <a:moveTo>
                  <a:pt x="621409" y="0"/>
                </a:moveTo>
                <a:cubicBezTo>
                  <a:pt x="654998" y="0"/>
                  <a:pt x="688588" y="8370"/>
                  <a:pt x="714980" y="25112"/>
                </a:cubicBezTo>
                <a:cubicBezTo>
                  <a:pt x="1151645" y="273842"/>
                  <a:pt x="1151645" y="273842"/>
                  <a:pt x="1151645" y="273842"/>
                </a:cubicBezTo>
                <a:cubicBezTo>
                  <a:pt x="1199630" y="302542"/>
                  <a:pt x="1242817" y="374290"/>
                  <a:pt x="1242817" y="436473"/>
                </a:cubicBezTo>
                <a:cubicBezTo>
                  <a:pt x="1242817" y="933932"/>
                  <a:pt x="1242817" y="933932"/>
                  <a:pt x="1242817" y="933932"/>
                </a:cubicBezTo>
                <a:cubicBezTo>
                  <a:pt x="1242817" y="996115"/>
                  <a:pt x="1199630" y="1067864"/>
                  <a:pt x="1151645" y="1096563"/>
                </a:cubicBezTo>
                <a:cubicBezTo>
                  <a:pt x="714980" y="1350076"/>
                  <a:pt x="714980" y="1350076"/>
                  <a:pt x="714980" y="1350076"/>
                </a:cubicBezTo>
                <a:cubicBezTo>
                  <a:pt x="662197" y="1378775"/>
                  <a:pt x="580622" y="1378775"/>
                  <a:pt x="527838" y="1350076"/>
                </a:cubicBezTo>
                <a:cubicBezTo>
                  <a:pt x="91172" y="1096563"/>
                  <a:pt x="91172" y="1096563"/>
                  <a:pt x="91172" y="1096563"/>
                </a:cubicBezTo>
                <a:cubicBezTo>
                  <a:pt x="38388" y="1067864"/>
                  <a:pt x="0" y="996115"/>
                  <a:pt x="0" y="933932"/>
                </a:cubicBezTo>
                <a:lnTo>
                  <a:pt x="0" y="436473"/>
                </a:lnTo>
                <a:cubicBezTo>
                  <a:pt x="0" y="374290"/>
                  <a:pt x="38388" y="302542"/>
                  <a:pt x="91172" y="273842"/>
                </a:cubicBezTo>
                <a:cubicBezTo>
                  <a:pt x="527838" y="25112"/>
                  <a:pt x="527838" y="25112"/>
                  <a:pt x="527838" y="25112"/>
                </a:cubicBezTo>
                <a:cubicBezTo>
                  <a:pt x="554229" y="8370"/>
                  <a:pt x="587819" y="0"/>
                  <a:pt x="621409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22389672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ON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37C5B-9BA0-F344-A05E-3E9670D72408}" type="datetime1">
              <a:rPr lang="de-DE"/>
              <a:t>14.06.2020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endParaRPr lang="en-US" b="1" spc="15">
              <a:solidFill>
                <a:schemeClr val="accent4"/>
              </a:solidFill>
              <a:latin typeface="Lato Heavy" charset="0"/>
              <a:ea typeface="Lato Heavy" charset="0"/>
              <a:cs typeface="Lato Heavy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17A7D-89E5-4220-9F5F-0A1A84322FBF}" type="slidenum">
              <a:rPr lang="en-US" smtClean="0"/>
              <a:t>‹Nr.›</a:t>
            </a:fld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 hasCustomPrompt="1"/>
          </p:nvPr>
        </p:nvSpPr>
        <p:spPr>
          <a:xfrm>
            <a:off x="1057275" y="1200150"/>
            <a:ext cx="7029450" cy="24003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 b="0" i="0">
                <a:solidFill>
                  <a:schemeClr val="tx1">
                    <a:lumMod val="75000"/>
                    <a:lumOff val="2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r>
              <a:rPr lang="en-US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22278612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37C5B-9BA0-F344-A05E-3E9670D72408}" type="datetime1">
              <a:rPr lang="de-DE"/>
              <a:t>14.06.2020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endParaRPr lang="en-US" b="1" spc="15">
              <a:solidFill>
                <a:schemeClr val="accent4"/>
              </a:solidFill>
              <a:latin typeface="Lato Heavy" charset="0"/>
              <a:ea typeface="Lato Heavy" charset="0"/>
              <a:cs typeface="Lato Heavy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17A7D-89E5-4220-9F5F-0A1A84322FBF}" type="slidenum">
              <a:rPr lang="en-US" smtClean="0"/>
              <a:t>‹Nr.›</a:t>
            </a:fld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 hasCustomPrompt="1"/>
          </p:nvPr>
        </p:nvSpPr>
        <p:spPr>
          <a:xfrm>
            <a:off x="1458219" y="1028700"/>
            <a:ext cx="2751535" cy="2751534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 b="0" i="0">
                <a:solidFill>
                  <a:schemeClr val="tx1">
                    <a:lumMod val="75000"/>
                    <a:lumOff val="2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4" hasCustomPrompt="1"/>
          </p:nvPr>
        </p:nvSpPr>
        <p:spPr>
          <a:xfrm>
            <a:off x="4934248" y="1028700"/>
            <a:ext cx="2751535" cy="2751534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 b="0" i="0">
                <a:solidFill>
                  <a:schemeClr val="tx1">
                    <a:lumMod val="75000"/>
                    <a:lumOff val="2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r>
              <a:rPr lang="en-US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0144775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37C5B-9BA0-F344-A05E-3E9670D72408}" type="datetime1">
              <a:rPr lang="de-DE"/>
              <a:t>14.06.2020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endParaRPr lang="en-US" b="1" spc="15">
              <a:solidFill>
                <a:schemeClr val="accent4"/>
              </a:solidFill>
              <a:latin typeface="Lato Heavy" charset="0"/>
              <a:ea typeface="Lato Heavy" charset="0"/>
              <a:cs typeface="Lato Heavy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17A7D-89E5-4220-9F5F-0A1A84322FBF}" type="slidenum">
              <a:rPr lang="en-US" smtClean="0"/>
              <a:t>‹Nr.›</a:t>
            </a:fld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 hasCustomPrompt="1"/>
          </p:nvPr>
        </p:nvSpPr>
        <p:spPr>
          <a:xfrm>
            <a:off x="1458218" y="628650"/>
            <a:ext cx="2971800" cy="369851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 b="0" i="0">
                <a:solidFill>
                  <a:schemeClr val="tx1">
                    <a:lumMod val="75000"/>
                    <a:lumOff val="2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4" hasCustomPrompt="1"/>
          </p:nvPr>
        </p:nvSpPr>
        <p:spPr>
          <a:xfrm>
            <a:off x="4713983" y="628650"/>
            <a:ext cx="2971800" cy="165735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 b="0" i="0">
                <a:solidFill>
                  <a:schemeClr val="tx1">
                    <a:lumMod val="75000"/>
                    <a:lumOff val="2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5" hasCustomPrompt="1"/>
          </p:nvPr>
        </p:nvSpPr>
        <p:spPr>
          <a:xfrm>
            <a:off x="4713983" y="2669817"/>
            <a:ext cx="2971800" cy="165735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 b="0" i="0">
                <a:solidFill>
                  <a:schemeClr val="tx1">
                    <a:lumMod val="75000"/>
                    <a:lumOff val="2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r>
              <a:rPr lang="en-US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299793080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37C5B-9BA0-F344-A05E-3E9670D72408}" type="datetime1">
              <a:rPr lang="de-DE"/>
              <a:t>14.06.2020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endParaRPr lang="en-US" b="1" spc="15">
              <a:solidFill>
                <a:schemeClr val="accent4"/>
              </a:solidFill>
              <a:latin typeface="Lato Heavy" charset="0"/>
              <a:ea typeface="Lato Heavy" charset="0"/>
              <a:cs typeface="Lato Heavy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17A7D-89E5-4220-9F5F-0A1A84322FBF}" type="slidenum">
              <a:rPr lang="en-US" smtClean="0"/>
              <a:t>‹Nr.›</a:t>
            </a:fld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 hasCustomPrompt="1"/>
          </p:nvPr>
        </p:nvSpPr>
        <p:spPr>
          <a:xfrm>
            <a:off x="739675" y="734180"/>
            <a:ext cx="1718668" cy="3483014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 b="0" i="0">
                <a:solidFill>
                  <a:schemeClr val="tx1">
                    <a:lumMod val="75000"/>
                    <a:lumOff val="2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4" hasCustomPrompt="1"/>
          </p:nvPr>
        </p:nvSpPr>
        <p:spPr>
          <a:xfrm>
            <a:off x="2720578" y="734180"/>
            <a:ext cx="1718668" cy="3483014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 b="0" i="0">
                <a:solidFill>
                  <a:schemeClr val="tx1">
                    <a:lumMod val="75000"/>
                    <a:lumOff val="2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5" hasCustomPrompt="1"/>
          </p:nvPr>
        </p:nvSpPr>
        <p:spPr>
          <a:xfrm>
            <a:off x="4701481" y="734180"/>
            <a:ext cx="1718668" cy="3483014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 b="0" i="0">
                <a:solidFill>
                  <a:schemeClr val="tx1">
                    <a:lumMod val="75000"/>
                    <a:lumOff val="2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6" hasCustomPrompt="1"/>
          </p:nvPr>
        </p:nvSpPr>
        <p:spPr>
          <a:xfrm>
            <a:off x="6682383" y="734180"/>
            <a:ext cx="1718668" cy="3483014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 b="0" i="0">
                <a:solidFill>
                  <a:schemeClr val="tx1">
                    <a:lumMod val="75000"/>
                    <a:lumOff val="2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r>
              <a:rPr lang="en-US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168490584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2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37C5B-9BA0-F344-A05E-3E9670D72408}" type="datetime1">
              <a:rPr lang="de-DE"/>
              <a:t>14.06.2020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endParaRPr lang="en-US" b="1" spc="15">
              <a:solidFill>
                <a:schemeClr val="accent4"/>
              </a:solidFill>
              <a:latin typeface="Lato Heavy" charset="0"/>
              <a:ea typeface="Lato Heavy" charset="0"/>
              <a:cs typeface="Lato Heavy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17A7D-89E5-4220-9F5F-0A1A84322FBF}" type="slidenum">
              <a:rPr lang="en-US" smtClean="0"/>
              <a:t>‹Nr.›</a:t>
            </a:fld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 hasCustomPrompt="1"/>
          </p:nvPr>
        </p:nvSpPr>
        <p:spPr>
          <a:xfrm>
            <a:off x="739675" y="460337"/>
            <a:ext cx="1718668" cy="17186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 b="0" i="0">
                <a:solidFill>
                  <a:schemeClr val="tx1">
                    <a:lumMod val="75000"/>
                    <a:lumOff val="2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4" hasCustomPrompt="1"/>
          </p:nvPr>
        </p:nvSpPr>
        <p:spPr>
          <a:xfrm>
            <a:off x="2720578" y="460337"/>
            <a:ext cx="1718668" cy="17186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 b="0" i="0">
                <a:solidFill>
                  <a:schemeClr val="tx1">
                    <a:lumMod val="75000"/>
                    <a:lumOff val="2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5" hasCustomPrompt="1"/>
          </p:nvPr>
        </p:nvSpPr>
        <p:spPr>
          <a:xfrm>
            <a:off x="4701481" y="460337"/>
            <a:ext cx="1718668" cy="17186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 b="0" i="0">
                <a:solidFill>
                  <a:schemeClr val="tx1">
                    <a:lumMod val="75000"/>
                    <a:lumOff val="2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6" hasCustomPrompt="1"/>
          </p:nvPr>
        </p:nvSpPr>
        <p:spPr>
          <a:xfrm>
            <a:off x="6682383" y="460337"/>
            <a:ext cx="1718668" cy="17186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 b="0" i="0">
                <a:solidFill>
                  <a:schemeClr val="tx1">
                    <a:lumMod val="75000"/>
                    <a:lumOff val="2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7" hasCustomPrompt="1"/>
          </p:nvPr>
        </p:nvSpPr>
        <p:spPr>
          <a:xfrm>
            <a:off x="739675" y="2514600"/>
            <a:ext cx="1718668" cy="17186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 b="0" i="0">
                <a:solidFill>
                  <a:schemeClr val="tx1">
                    <a:lumMod val="75000"/>
                    <a:lumOff val="2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8" hasCustomPrompt="1"/>
          </p:nvPr>
        </p:nvSpPr>
        <p:spPr>
          <a:xfrm>
            <a:off x="2720577" y="2514600"/>
            <a:ext cx="1718668" cy="17186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 b="0" i="0">
                <a:solidFill>
                  <a:schemeClr val="tx1">
                    <a:lumMod val="75000"/>
                    <a:lumOff val="2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19" hasCustomPrompt="1"/>
          </p:nvPr>
        </p:nvSpPr>
        <p:spPr>
          <a:xfrm>
            <a:off x="4701480" y="2514600"/>
            <a:ext cx="1718668" cy="17186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 b="0" i="0">
                <a:solidFill>
                  <a:schemeClr val="tx1">
                    <a:lumMod val="75000"/>
                    <a:lumOff val="2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20" hasCustomPrompt="1"/>
          </p:nvPr>
        </p:nvSpPr>
        <p:spPr>
          <a:xfrm>
            <a:off x="6682383" y="2514600"/>
            <a:ext cx="1718668" cy="17186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 b="0" i="0">
                <a:solidFill>
                  <a:schemeClr val="tx1">
                    <a:lumMod val="75000"/>
                    <a:lumOff val="2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r>
              <a:rPr lang="en-US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9948929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6C0115-13B1-441C-92AE-0E3F44B57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2F24B27-0EAE-4B3F-9C41-2B175AD831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C28CFE3-C817-4FDB-B777-4EB0917FD5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AB701-DE71-6347-96F8-01FFB614C520}" type="datetime1">
              <a:rPr lang="de-DE" smtClean="0"/>
              <a:t>14.06.2020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3CC1EE7-AD0E-4EEF-8971-654793B523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pc="15">
              <a:ea typeface="Lato Heavy" charset="0"/>
              <a:cs typeface="Lato Heavy" charset="0"/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49C1030-DA2D-458B-8F27-A84AC6624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17A7D-89E5-4220-9F5F-0A1A84322FBF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480351"/>
      </p:ext>
    </p:extLst>
  </p:cSld>
  <p:clrMapOvr>
    <a:masterClrMapping/>
  </p:clrMapOvr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2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37C5B-9BA0-F344-A05E-3E9670D72408}" type="datetime1">
              <a:rPr lang="de-DE"/>
              <a:t>14.06.2020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endParaRPr lang="en-US" b="1" spc="15">
              <a:solidFill>
                <a:schemeClr val="accent4"/>
              </a:solidFill>
              <a:latin typeface="Lato Heavy" charset="0"/>
              <a:ea typeface="Lato Heavy" charset="0"/>
              <a:cs typeface="Lato Heavy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17A7D-89E5-4220-9F5F-0A1A84322FBF}" type="slidenum">
              <a:rPr lang="en-US" smtClean="0"/>
              <a:t>‹Nr.›</a:t>
            </a:fld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 hasCustomPrompt="1"/>
          </p:nvPr>
        </p:nvSpPr>
        <p:spPr>
          <a:xfrm>
            <a:off x="1376285" y="460337"/>
            <a:ext cx="1718668" cy="10287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 b="0" i="0">
                <a:solidFill>
                  <a:schemeClr val="tx1">
                    <a:lumMod val="75000"/>
                    <a:lumOff val="2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4" hasCustomPrompt="1"/>
          </p:nvPr>
        </p:nvSpPr>
        <p:spPr>
          <a:xfrm>
            <a:off x="3715008" y="460337"/>
            <a:ext cx="1718668" cy="10287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 b="0" i="0">
                <a:solidFill>
                  <a:schemeClr val="tx1">
                    <a:lumMod val="75000"/>
                    <a:lumOff val="2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5" hasCustomPrompt="1"/>
          </p:nvPr>
        </p:nvSpPr>
        <p:spPr>
          <a:xfrm>
            <a:off x="6053733" y="460337"/>
            <a:ext cx="1718668" cy="10287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 b="0" i="0">
                <a:solidFill>
                  <a:schemeClr val="tx1">
                    <a:lumMod val="75000"/>
                    <a:lumOff val="2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7" hasCustomPrompt="1"/>
          </p:nvPr>
        </p:nvSpPr>
        <p:spPr>
          <a:xfrm>
            <a:off x="1376285" y="1828800"/>
            <a:ext cx="1718668" cy="10287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 b="0" i="0">
                <a:solidFill>
                  <a:schemeClr val="tx1">
                    <a:lumMod val="75000"/>
                    <a:lumOff val="2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8" hasCustomPrompt="1"/>
          </p:nvPr>
        </p:nvSpPr>
        <p:spPr>
          <a:xfrm>
            <a:off x="3715008" y="1828800"/>
            <a:ext cx="1718668" cy="10287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 b="0" i="0">
                <a:solidFill>
                  <a:schemeClr val="tx1">
                    <a:lumMod val="75000"/>
                    <a:lumOff val="2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19" hasCustomPrompt="1"/>
          </p:nvPr>
        </p:nvSpPr>
        <p:spPr>
          <a:xfrm>
            <a:off x="6053733" y="1828800"/>
            <a:ext cx="1718668" cy="10287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 b="0" i="0">
                <a:solidFill>
                  <a:schemeClr val="tx1">
                    <a:lumMod val="75000"/>
                    <a:lumOff val="2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20" hasCustomPrompt="1"/>
          </p:nvPr>
        </p:nvSpPr>
        <p:spPr>
          <a:xfrm>
            <a:off x="1376285" y="3314700"/>
            <a:ext cx="1718668" cy="10287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 b="0" i="0">
                <a:solidFill>
                  <a:schemeClr val="tx1">
                    <a:lumMod val="75000"/>
                    <a:lumOff val="2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16" name="Picture Placeholder 6"/>
          <p:cNvSpPr>
            <a:spLocks noGrp="1"/>
          </p:cNvSpPr>
          <p:nvPr>
            <p:ph type="pic" sz="quarter" idx="21" hasCustomPrompt="1"/>
          </p:nvPr>
        </p:nvSpPr>
        <p:spPr>
          <a:xfrm>
            <a:off x="3715008" y="3314700"/>
            <a:ext cx="1718668" cy="10287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 b="0" i="0">
                <a:solidFill>
                  <a:schemeClr val="tx1">
                    <a:lumMod val="75000"/>
                    <a:lumOff val="2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17" name="Picture Placeholder 6"/>
          <p:cNvSpPr>
            <a:spLocks noGrp="1"/>
          </p:cNvSpPr>
          <p:nvPr>
            <p:ph type="pic" sz="quarter" idx="22" hasCustomPrompt="1"/>
          </p:nvPr>
        </p:nvSpPr>
        <p:spPr>
          <a:xfrm>
            <a:off x="6053733" y="3314700"/>
            <a:ext cx="1718668" cy="10287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 b="0" i="0">
                <a:solidFill>
                  <a:schemeClr val="tx1">
                    <a:lumMod val="75000"/>
                    <a:lumOff val="2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r>
              <a:rPr lang="en-US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136474164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97A57-BE9A-414E-A3BE-AA513B1EAF5B}" type="datetime1">
              <a:rPr lang="de-DE"/>
              <a:t>14.06.2020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17A7D-89E5-4220-9F5F-0A1A84322F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57664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ON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37C5B-9BA0-F344-A05E-3E9670D72408}" type="datetime1">
              <a:rPr lang="de-DE"/>
              <a:t>14.06.2020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endParaRPr lang="en-US" b="1" spc="15">
              <a:solidFill>
                <a:schemeClr val="accent4"/>
              </a:solidFill>
              <a:latin typeface="Lato Heavy" charset="0"/>
              <a:ea typeface="Lato Heavy" charset="0"/>
              <a:cs typeface="Lato Heavy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17A7D-89E5-4220-9F5F-0A1A84322FBF}" type="slidenum">
              <a:rPr lang="en-US" smtClean="0"/>
              <a:t>‹Nr.›</a:t>
            </a:fld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 hasCustomPrompt="1"/>
          </p:nvPr>
        </p:nvSpPr>
        <p:spPr>
          <a:xfrm>
            <a:off x="1057275" y="1200150"/>
            <a:ext cx="7029450" cy="24003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 b="0" i="0">
                <a:solidFill>
                  <a:schemeClr val="tx1">
                    <a:lumMod val="75000"/>
                    <a:lumOff val="2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r>
              <a:rPr lang="en-US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9482478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EBC163-BCAD-4421-B3D9-1C24DE9A33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7133ECF-917A-4392-A696-1DB184216D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7CA2386-CA3E-426C-948A-B98150B113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AB701-DE71-6347-96F8-01FFB614C520}" type="datetime1">
              <a:rPr lang="de-DE" smtClean="0"/>
              <a:t>14.06.2020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1C97E33-D88D-4347-B09D-06F4BD3165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pc="15">
              <a:ea typeface="Lato Heavy" charset="0"/>
              <a:cs typeface="Lato Heavy" charset="0"/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AB2AE93-5BE7-4713-AB03-543DEB377D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17A7D-89E5-4220-9F5F-0A1A84322FBF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496734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31B18C-37BF-4785-9C24-566088371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03D3E93-9C4D-4F3C-8AF0-8F38CD7E69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B7AC505D-20CA-434E-A339-64C02B5B97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60E56FE-F4F3-4233-BD20-A51CECA08B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AB701-DE71-6347-96F8-01FFB614C520}" type="datetime1">
              <a:rPr lang="de-DE" smtClean="0"/>
              <a:t>14.06.2020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45DAEC3-0F3C-45F2-9A3A-DB5E252A10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pc="15">
              <a:ea typeface="Lato Heavy" charset="0"/>
              <a:cs typeface="Lato Heavy" charset="0"/>
            </a:endParaRP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7CB6934-17A5-4080-87A5-C134013A4A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17A7D-89E5-4220-9F5F-0A1A84322FBF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347896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1957F3F-81F3-4EAE-A387-4818A29BE9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D0CEB85-0066-42B0-81E7-3BFF7617B9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3830321-7861-4AC7-B9EC-E425EE3811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28120A1-D767-40BE-9360-10A93D4537F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EB4C836D-1836-4C66-89D1-059B8F5A0FB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19BB22FE-D876-4435-A367-106F0370E3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AB701-DE71-6347-96F8-01FFB614C520}" type="datetime1">
              <a:rPr lang="de-DE" smtClean="0"/>
              <a:t>14.06.2020</a:t>
            </a:fld>
            <a:endParaRPr lang="en-US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B013D3EA-661B-4A2A-B1EC-49FADAF963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pc="15">
              <a:ea typeface="Lato Heavy" charset="0"/>
              <a:cs typeface="Lato Heavy" charset="0"/>
            </a:endParaRP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F030D591-DF07-4E46-89AB-AC14D81870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17A7D-89E5-4220-9F5F-0A1A84322FBF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858516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CE50D27-7D08-4DEA-A573-893983907F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56E47CC5-9A55-40DE-A5A4-64A3745CDB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AB701-DE71-6347-96F8-01FFB614C520}" type="datetime1">
              <a:rPr lang="de-DE" smtClean="0"/>
              <a:t>14.06.2020</a:t>
            </a:fld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9AFFACA-FC44-44E2-9635-18929EFBF8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pc="15">
              <a:ea typeface="Lato Heavy" charset="0"/>
              <a:cs typeface="Lato Heavy" charset="0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903BE64-E5D0-4BAF-A9C6-23A3A1EA71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17A7D-89E5-4220-9F5F-0A1A84322FBF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720671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0613EA79-20BD-4187-9A34-2356398619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AB701-DE71-6347-96F8-01FFB614C520}" type="datetime1">
              <a:rPr lang="de-DE" smtClean="0"/>
              <a:t>14.06.2020</a:t>
            </a:fld>
            <a:endParaRPr lang="en-US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ED150F2A-75BB-40BF-9B22-787A9455FE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pc="15">
              <a:ea typeface="Lato Heavy" charset="0"/>
              <a:cs typeface="Lato Heavy" charset="0"/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D27CAD2-45C7-4346-ABFE-A8144DC3B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17A7D-89E5-4220-9F5F-0A1A84322FBF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616387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0615A47-BA69-4373-BF27-EA50A9ECD3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57AC098-DB9B-425B-B5EA-96E296754A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110F082C-D18C-4FB2-981C-D48BF4BDEC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A9B9F79-A890-40F5-80CA-B51EB6CF53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AB701-DE71-6347-96F8-01FFB614C520}" type="datetime1">
              <a:rPr lang="de-DE" smtClean="0"/>
              <a:t>14.06.2020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590ED4A-573C-421A-9D7B-CAC6BF8965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pc="15">
              <a:ea typeface="Lato Heavy" charset="0"/>
              <a:cs typeface="Lato Heavy" charset="0"/>
            </a:endParaRP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88AAB9C-A26B-46ED-8FDA-F9577F864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17A7D-89E5-4220-9F5F-0A1A84322FBF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909165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4FE280-55A2-45B1-B729-FFDEA0C48D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358C1D1C-15A8-4F0A-A2C2-ED55B489F6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0C1BBF7-CFA7-4781-9E56-E0B65D529D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C3A9630-CAA8-4DF4-9D54-31CBD0E619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AB701-DE71-6347-96F8-01FFB614C520}" type="datetime1">
              <a:rPr lang="de-DE" smtClean="0"/>
              <a:t>14.06.2020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B2D578D-9AD1-4845-9778-12099B1518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pc="15">
              <a:ea typeface="Lato Heavy" charset="0"/>
              <a:cs typeface="Lato Heavy" charset="0"/>
            </a:endParaRP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14A5C0E-9F8E-4D95-97AB-388BA2D48B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17A7D-89E5-4220-9F5F-0A1A84322FBF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518596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9B2628A5-4B2B-4E3C-9E75-FD70FD601C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2EFF953-79B0-4F0B-8A08-8427F9EA16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6F77EF0-94F0-4097-9F70-B757B12920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DAB701-DE71-6347-96F8-01FFB614C520}" type="datetime1">
              <a:rPr lang="de-DE" smtClean="0"/>
              <a:t>14.06.2020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A43A6CC-37F5-41D8-8144-05426BCE65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spc="15">
              <a:ea typeface="Lato Heavy" charset="0"/>
              <a:cs typeface="Lato Heavy" charset="0"/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D40985B-E332-4E23-AEB7-B3615B5596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917A7D-89E5-4220-9F5F-0A1A84322FBF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7" name="Freeform 8">
            <a:extLst>
              <a:ext uri="{FF2B5EF4-FFF2-40B4-BE49-F238E27FC236}">
                <a16:creationId xmlns:a16="http://schemas.microsoft.com/office/drawing/2014/main" id="{E69C487D-8D0D-4865-B357-2EB50919396B}"/>
              </a:ext>
            </a:extLst>
          </p:cNvPr>
          <p:cNvSpPr/>
          <p:nvPr userDrawn="1"/>
        </p:nvSpPr>
        <p:spPr>
          <a:xfrm flipV="1">
            <a:off x="8515350" y="452303"/>
            <a:ext cx="628650" cy="289915"/>
          </a:xfrm>
          <a:custGeom>
            <a:avLst/>
            <a:gdLst>
              <a:gd name="connsiteX0" fmla="*/ 193278 w 838200"/>
              <a:gd name="connsiteY0" fmla="*/ 386553 h 386553"/>
              <a:gd name="connsiteX1" fmla="*/ 838200 w 838200"/>
              <a:gd name="connsiteY1" fmla="*/ 386553 h 386553"/>
              <a:gd name="connsiteX2" fmla="*/ 838200 w 838200"/>
              <a:gd name="connsiteY2" fmla="*/ 0 h 386553"/>
              <a:gd name="connsiteX3" fmla="*/ 193276 w 838200"/>
              <a:gd name="connsiteY3" fmla="*/ 0 h 386553"/>
              <a:gd name="connsiteX4" fmla="*/ 3927 w 838200"/>
              <a:gd name="connsiteY4" fmla="*/ 154325 h 386553"/>
              <a:gd name="connsiteX5" fmla="*/ 0 w 838200"/>
              <a:gd name="connsiteY5" fmla="*/ 193277 h 386553"/>
              <a:gd name="connsiteX6" fmla="*/ 3927 w 838200"/>
              <a:gd name="connsiteY6" fmla="*/ 232228 h 386553"/>
              <a:gd name="connsiteX7" fmla="*/ 193278 w 838200"/>
              <a:gd name="connsiteY7" fmla="*/ 386553 h 386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38200" h="386553">
                <a:moveTo>
                  <a:pt x="193278" y="386553"/>
                </a:moveTo>
                <a:lnTo>
                  <a:pt x="838200" y="386553"/>
                </a:lnTo>
                <a:lnTo>
                  <a:pt x="838200" y="0"/>
                </a:lnTo>
                <a:lnTo>
                  <a:pt x="193276" y="0"/>
                </a:lnTo>
                <a:cubicBezTo>
                  <a:pt x="99875" y="0"/>
                  <a:pt x="21949" y="66252"/>
                  <a:pt x="3927" y="154325"/>
                </a:cubicBezTo>
                <a:lnTo>
                  <a:pt x="0" y="193277"/>
                </a:lnTo>
                <a:lnTo>
                  <a:pt x="3927" y="232228"/>
                </a:lnTo>
                <a:cubicBezTo>
                  <a:pt x="21949" y="320301"/>
                  <a:pt x="99877" y="386553"/>
                  <a:pt x="193278" y="386553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35147118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05" r:id="rId2"/>
    <p:sldLayoutId id="2147483706" r:id="rId3"/>
    <p:sldLayoutId id="2147483707" r:id="rId4"/>
    <p:sldLayoutId id="2147483708" r:id="rId5"/>
    <p:sldLayoutId id="2147483709" r:id="rId6"/>
    <p:sldLayoutId id="2147483710" r:id="rId7"/>
    <p:sldLayoutId id="2147483711" r:id="rId8"/>
    <p:sldLayoutId id="2147483712" r:id="rId9"/>
    <p:sldLayoutId id="2147483713" r:id="rId10"/>
    <p:sldLayoutId id="2147483714" r:id="rId11"/>
    <p:sldLayoutId id="2147483715" r:id="rId12"/>
    <p:sldLayoutId id="2147483716" r:id="rId13"/>
    <p:sldLayoutId id="2147483663" r:id="rId14"/>
    <p:sldLayoutId id="2147483668" r:id="rId15"/>
    <p:sldLayoutId id="2147483669" r:id="rId16"/>
    <p:sldLayoutId id="2147483670" r:id="rId17"/>
    <p:sldLayoutId id="2147483671" r:id="rId18"/>
    <p:sldLayoutId id="2147483672" r:id="rId19"/>
    <p:sldLayoutId id="2147483673" r:id="rId20"/>
    <p:sldLayoutId id="2147483674" r:id="rId21"/>
    <p:sldLayoutId id="2147483717" r:id="rId22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80.png"/><Relationship Id="rId5" Type="http://schemas.openxmlformats.org/officeDocument/2006/relationships/image" Target="../media/image170.png"/><Relationship Id="rId4" Type="http://schemas.openxmlformats.org/officeDocument/2006/relationships/image" Target="../media/image16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6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/>
        </p:nvSpPr>
        <p:spPr>
          <a:xfrm>
            <a:off x="0" y="0"/>
            <a:ext cx="4559570" cy="5143500"/>
          </a:xfrm>
          <a:custGeom>
            <a:avLst/>
            <a:gdLst>
              <a:gd name="connsiteX0" fmla="*/ 1752599 w 6079426"/>
              <a:gd name="connsiteY0" fmla="*/ 3957449 h 6858000"/>
              <a:gd name="connsiteX1" fmla="*/ 2264474 w 6079426"/>
              <a:gd name="connsiteY1" fmla="*/ 4169474 h 6858000"/>
              <a:gd name="connsiteX2" fmla="*/ 4953000 w 6079426"/>
              <a:gd name="connsiteY2" fmla="*/ 6858000 h 6858000"/>
              <a:gd name="connsiteX3" fmla="*/ 3927609 w 6079426"/>
              <a:gd name="connsiteY3" fmla="*/ 6858000 h 6858000"/>
              <a:gd name="connsiteX4" fmla="*/ 2905501 w 6079426"/>
              <a:gd name="connsiteY4" fmla="*/ 6858000 h 6858000"/>
              <a:gd name="connsiteX5" fmla="*/ 1880110 w 6079426"/>
              <a:gd name="connsiteY5" fmla="*/ 6858000 h 6858000"/>
              <a:gd name="connsiteX6" fmla="*/ 1663136 w 6079426"/>
              <a:gd name="connsiteY6" fmla="*/ 6641025 h 6858000"/>
              <a:gd name="connsiteX7" fmla="*/ 1663136 w 6079426"/>
              <a:gd name="connsiteY7" fmla="*/ 5617275 h 6858000"/>
              <a:gd name="connsiteX8" fmla="*/ 1664039 w 6079426"/>
              <a:gd name="connsiteY8" fmla="*/ 5616538 h 6858000"/>
              <a:gd name="connsiteX9" fmla="*/ 1240725 w 6079426"/>
              <a:gd name="connsiteY9" fmla="*/ 5193224 h 6858000"/>
              <a:gd name="connsiteX10" fmla="*/ 1240725 w 6079426"/>
              <a:gd name="connsiteY10" fmla="*/ 4169474 h 6858000"/>
              <a:gd name="connsiteX11" fmla="*/ 1752599 w 6079426"/>
              <a:gd name="connsiteY11" fmla="*/ 3957449 h 6858000"/>
              <a:gd name="connsiteX12" fmla="*/ 2514600 w 6079426"/>
              <a:gd name="connsiteY12" fmla="*/ 0 h 6858000"/>
              <a:gd name="connsiteX13" fmla="*/ 4562099 w 6079426"/>
              <a:gd name="connsiteY13" fmla="*/ 0 h 6858000"/>
              <a:gd name="connsiteX14" fmla="*/ 5633538 w 6079426"/>
              <a:gd name="connsiteY14" fmla="*/ 1071439 h 6858000"/>
              <a:gd name="connsiteX15" fmla="*/ 5633538 w 6079426"/>
              <a:gd name="connsiteY15" fmla="*/ 2095188 h 6858000"/>
              <a:gd name="connsiteX16" fmla="*/ 4609789 w 6079426"/>
              <a:gd name="connsiteY16" fmla="*/ 2095188 h 6858000"/>
              <a:gd name="connsiteX17" fmla="*/ 368894 w 6079426"/>
              <a:gd name="connsiteY17" fmla="*/ 0 h 6858000"/>
              <a:gd name="connsiteX18" fmla="*/ 2416393 w 6079426"/>
              <a:gd name="connsiteY18" fmla="*/ 0 h 6858000"/>
              <a:gd name="connsiteX19" fmla="*/ 5382622 w 6079426"/>
              <a:gd name="connsiteY19" fmla="*/ 2966229 h 6858000"/>
              <a:gd name="connsiteX20" fmla="*/ 5382622 w 6079426"/>
              <a:gd name="connsiteY20" fmla="*/ 3989978 h 6858000"/>
              <a:gd name="connsiteX21" fmla="*/ 4358873 w 6079426"/>
              <a:gd name="connsiteY21" fmla="*/ 3989978 h 6858000"/>
              <a:gd name="connsiteX22" fmla="*/ 0 w 6079426"/>
              <a:gd name="connsiteY22" fmla="*/ 0 h 6858000"/>
              <a:gd name="connsiteX23" fmla="*/ 261749 w 6079426"/>
              <a:gd name="connsiteY23" fmla="*/ 0 h 6858000"/>
              <a:gd name="connsiteX24" fmla="*/ 5867401 w 6079426"/>
              <a:gd name="connsiteY24" fmla="*/ 5605651 h 6858000"/>
              <a:gd name="connsiteX25" fmla="*/ 5867401 w 6079426"/>
              <a:gd name="connsiteY25" fmla="*/ 6629401 h 6858000"/>
              <a:gd name="connsiteX26" fmla="*/ 4843651 w 6079426"/>
              <a:gd name="connsiteY26" fmla="*/ 6629401 h 6858000"/>
              <a:gd name="connsiteX27" fmla="*/ 1732302 w 6079426"/>
              <a:gd name="connsiteY27" fmla="*/ 3518051 h 6858000"/>
              <a:gd name="connsiteX28" fmla="*/ 1659416 w 6079426"/>
              <a:gd name="connsiteY28" fmla="*/ 3577587 h 6858000"/>
              <a:gd name="connsiteX29" fmla="*/ 749227 w 6079426"/>
              <a:gd name="connsiteY29" fmla="*/ 3484826 h 6858000"/>
              <a:gd name="connsiteX30" fmla="*/ 0 w 6079426"/>
              <a:gd name="connsiteY30" fmla="*/ 2735599 h 6858000"/>
              <a:gd name="connsiteX31" fmla="*/ 0 w 6079426"/>
              <a:gd name="connsiteY31" fmla="*/ 688100 h 6858000"/>
              <a:gd name="connsiteX32" fmla="*/ 0 w 6079426"/>
              <a:gd name="connsiteY32" fmla="*/ 6881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6079426" h="6858000">
                <a:moveTo>
                  <a:pt x="1752599" y="3957449"/>
                </a:moveTo>
                <a:cubicBezTo>
                  <a:pt x="1937861" y="3957449"/>
                  <a:pt x="2123124" y="4028124"/>
                  <a:pt x="2264474" y="4169474"/>
                </a:cubicBezTo>
                <a:lnTo>
                  <a:pt x="4953000" y="6858000"/>
                </a:lnTo>
                <a:lnTo>
                  <a:pt x="3927609" y="6858000"/>
                </a:lnTo>
                <a:lnTo>
                  <a:pt x="2905501" y="6858000"/>
                </a:lnTo>
                <a:lnTo>
                  <a:pt x="1880110" y="6858000"/>
                </a:lnTo>
                <a:lnTo>
                  <a:pt x="1663136" y="6641025"/>
                </a:lnTo>
                <a:cubicBezTo>
                  <a:pt x="1380434" y="6358324"/>
                  <a:pt x="1380434" y="5899976"/>
                  <a:pt x="1663136" y="5617275"/>
                </a:cubicBezTo>
                <a:lnTo>
                  <a:pt x="1664039" y="5616538"/>
                </a:lnTo>
                <a:lnTo>
                  <a:pt x="1240725" y="5193224"/>
                </a:lnTo>
                <a:cubicBezTo>
                  <a:pt x="958024" y="4910523"/>
                  <a:pt x="958024" y="4452175"/>
                  <a:pt x="1240725" y="4169474"/>
                </a:cubicBezTo>
                <a:cubicBezTo>
                  <a:pt x="1382075" y="4028124"/>
                  <a:pt x="1567337" y="3957449"/>
                  <a:pt x="1752599" y="3957449"/>
                </a:cubicBezTo>
                <a:close/>
                <a:moveTo>
                  <a:pt x="2514600" y="0"/>
                </a:moveTo>
                <a:lnTo>
                  <a:pt x="4562099" y="0"/>
                </a:lnTo>
                <a:lnTo>
                  <a:pt x="5633538" y="1071439"/>
                </a:lnTo>
                <a:cubicBezTo>
                  <a:pt x="5916239" y="1354140"/>
                  <a:pt x="5916239" y="1812488"/>
                  <a:pt x="5633538" y="2095188"/>
                </a:cubicBezTo>
                <a:cubicBezTo>
                  <a:pt x="5350838" y="2377889"/>
                  <a:pt x="4892490" y="2377889"/>
                  <a:pt x="4609789" y="2095188"/>
                </a:cubicBezTo>
                <a:close/>
                <a:moveTo>
                  <a:pt x="368894" y="0"/>
                </a:moveTo>
                <a:lnTo>
                  <a:pt x="2416393" y="0"/>
                </a:lnTo>
                <a:lnTo>
                  <a:pt x="5382622" y="2966229"/>
                </a:lnTo>
                <a:cubicBezTo>
                  <a:pt x="5665323" y="3248930"/>
                  <a:pt x="5665323" y="3707278"/>
                  <a:pt x="5382622" y="3989978"/>
                </a:cubicBezTo>
                <a:cubicBezTo>
                  <a:pt x="5099921" y="4272679"/>
                  <a:pt x="4641573" y="4272679"/>
                  <a:pt x="4358873" y="3989978"/>
                </a:cubicBezTo>
                <a:close/>
                <a:moveTo>
                  <a:pt x="0" y="0"/>
                </a:moveTo>
                <a:lnTo>
                  <a:pt x="261749" y="0"/>
                </a:lnTo>
                <a:lnTo>
                  <a:pt x="5867401" y="5605651"/>
                </a:lnTo>
                <a:cubicBezTo>
                  <a:pt x="6150101" y="5888352"/>
                  <a:pt x="6150101" y="6346700"/>
                  <a:pt x="5867401" y="6629401"/>
                </a:cubicBezTo>
                <a:cubicBezTo>
                  <a:pt x="5584700" y="6912101"/>
                  <a:pt x="5126352" y="6912101"/>
                  <a:pt x="4843651" y="6629401"/>
                </a:cubicBezTo>
                <a:lnTo>
                  <a:pt x="1732302" y="3518051"/>
                </a:lnTo>
                <a:lnTo>
                  <a:pt x="1659416" y="3577587"/>
                </a:lnTo>
                <a:cubicBezTo>
                  <a:pt x="1378433" y="3763110"/>
                  <a:pt x="996590" y="3732189"/>
                  <a:pt x="749227" y="3484826"/>
                </a:cubicBezTo>
                <a:lnTo>
                  <a:pt x="0" y="2735599"/>
                </a:lnTo>
                <a:lnTo>
                  <a:pt x="0" y="688100"/>
                </a:lnTo>
                <a:lnTo>
                  <a:pt x="0" y="68810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>
              <a:solidFill>
                <a:srgbClr val="FFFFFF"/>
              </a:solidFill>
              <a:latin typeface="Lato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972051" y="2571751"/>
            <a:ext cx="3886199" cy="55515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defTabSz="685800">
              <a:lnSpc>
                <a:spcPct val="110000"/>
              </a:lnSpc>
              <a:buClrTx/>
            </a:pPr>
            <a:r>
              <a:rPr lang="en-US" sz="3000" dirty="0">
                <a:latin typeface="Lato"/>
              </a:rPr>
              <a:t>Der Dropout Layer</a:t>
            </a:r>
            <a:endParaRPr lang="en-US" sz="3000" kern="1200" spc="15" dirty="0">
              <a:solidFill>
                <a:srgbClr val="000000">
                  <a:lumMod val="85000"/>
                  <a:lumOff val="15000"/>
                </a:srgbClr>
              </a:solidFill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40" name="Freeform 39"/>
          <p:cNvSpPr/>
          <p:nvPr/>
        </p:nvSpPr>
        <p:spPr>
          <a:xfrm>
            <a:off x="8427235" y="2"/>
            <a:ext cx="716765" cy="349601"/>
          </a:xfrm>
          <a:custGeom>
            <a:avLst/>
            <a:gdLst>
              <a:gd name="connsiteX0" fmla="*/ 0 w 955686"/>
              <a:gd name="connsiteY0" fmla="*/ 0 h 466135"/>
              <a:gd name="connsiteX1" fmla="*/ 955686 w 955686"/>
              <a:gd name="connsiteY1" fmla="*/ 0 h 466135"/>
              <a:gd name="connsiteX2" fmla="*/ 955686 w 955686"/>
              <a:gd name="connsiteY2" fmla="*/ 294646 h 466135"/>
              <a:gd name="connsiteX3" fmla="*/ 910395 w 955686"/>
              <a:gd name="connsiteY3" fmla="*/ 350093 h 466135"/>
              <a:gd name="connsiteX4" fmla="*/ 350093 w 955686"/>
              <a:gd name="connsiteY4" fmla="*/ 350093 h 466135"/>
              <a:gd name="connsiteX5" fmla="*/ 0 w 955686"/>
              <a:gd name="connsiteY5" fmla="*/ 0 h 466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55686" h="466135">
                <a:moveTo>
                  <a:pt x="0" y="0"/>
                </a:moveTo>
                <a:lnTo>
                  <a:pt x="955686" y="0"/>
                </a:lnTo>
                <a:lnTo>
                  <a:pt x="955686" y="294646"/>
                </a:lnTo>
                <a:lnTo>
                  <a:pt x="910395" y="350093"/>
                </a:lnTo>
                <a:cubicBezTo>
                  <a:pt x="755672" y="504816"/>
                  <a:pt x="504816" y="504816"/>
                  <a:pt x="350093" y="350093"/>
                </a:cubicBezTo>
                <a:lnTo>
                  <a:pt x="0" y="0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>
              <a:solidFill>
                <a:srgbClr val="FFFFFF"/>
              </a:solidFill>
              <a:latin typeface="Lato"/>
            </a:endParaRPr>
          </a:p>
        </p:txBody>
      </p:sp>
      <p:sp>
        <p:nvSpPr>
          <p:cNvPr id="46" name="Freeform 45"/>
          <p:cNvSpPr/>
          <p:nvPr/>
        </p:nvSpPr>
        <p:spPr>
          <a:xfrm>
            <a:off x="7542804" y="0"/>
            <a:ext cx="1601196" cy="1601196"/>
          </a:xfrm>
          <a:custGeom>
            <a:avLst/>
            <a:gdLst>
              <a:gd name="connsiteX0" fmla="*/ 0 w 2134928"/>
              <a:gd name="connsiteY0" fmla="*/ 0 h 2134928"/>
              <a:gd name="connsiteX1" fmla="*/ 1120604 w 2134928"/>
              <a:gd name="connsiteY1" fmla="*/ 0 h 2134928"/>
              <a:gd name="connsiteX2" fmla="*/ 2134928 w 2134928"/>
              <a:gd name="connsiteY2" fmla="*/ 1014324 h 2134928"/>
              <a:gd name="connsiteX3" fmla="*/ 2134928 w 2134928"/>
              <a:gd name="connsiteY3" fmla="*/ 2134928 h 2134928"/>
              <a:gd name="connsiteX4" fmla="*/ 0 w 2134928"/>
              <a:gd name="connsiteY4" fmla="*/ 0 h 2134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34928" h="2134928">
                <a:moveTo>
                  <a:pt x="0" y="0"/>
                </a:moveTo>
                <a:lnTo>
                  <a:pt x="1120604" y="0"/>
                </a:lnTo>
                <a:lnTo>
                  <a:pt x="2134928" y="1014324"/>
                </a:lnTo>
                <a:lnTo>
                  <a:pt x="2134928" y="213492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>
              <a:solidFill>
                <a:srgbClr val="FFFFFF"/>
              </a:solidFill>
              <a:latin typeface="Lato"/>
            </a:endParaRPr>
          </a:p>
        </p:txBody>
      </p:sp>
      <p:sp>
        <p:nvSpPr>
          <p:cNvPr id="21" name="Freeform 20"/>
          <p:cNvSpPr/>
          <p:nvPr/>
        </p:nvSpPr>
        <p:spPr>
          <a:xfrm>
            <a:off x="7152913" y="1"/>
            <a:ext cx="1292689" cy="872462"/>
          </a:xfrm>
          <a:custGeom>
            <a:avLst/>
            <a:gdLst>
              <a:gd name="connsiteX0" fmla="*/ 0 w 1723585"/>
              <a:gd name="connsiteY0" fmla="*/ 0 h 1163283"/>
              <a:gd name="connsiteX1" fmla="*/ 1120604 w 1723585"/>
              <a:gd name="connsiteY1" fmla="*/ 0 h 1163283"/>
              <a:gd name="connsiteX2" fmla="*/ 1607543 w 1723585"/>
              <a:gd name="connsiteY2" fmla="*/ 486939 h 1163283"/>
              <a:gd name="connsiteX3" fmla="*/ 1607543 w 1723585"/>
              <a:gd name="connsiteY3" fmla="*/ 1047241 h 1163283"/>
              <a:gd name="connsiteX4" fmla="*/ 1047241 w 1723585"/>
              <a:gd name="connsiteY4" fmla="*/ 1047241 h 1163283"/>
              <a:gd name="connsiteX5" fmla="*/ 0 w 1723585"/>
              <a:gd name="connsiteY5" fmla="*/ 0 h 1163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23585" h="1163283">
                <a:moveTo>
                  <a:pt x="0" y="0"/>
                </a:moveTo>
                <a:lnTo>
                  <a:pt x="1120604" y="0"/>
                </a:lnTo>
                <a:lnTo>
                  <a:pt x="1607543" y="486939"/>
                </a:lnTo>
                <a:cubicBezTo>
                  <a:pt x="1762266" y="641662"/>
                  <a:pt x="1762266" y="892518"/>
                  <a:pt x="1607543" y="1047241"/>
                </a:cubicBezTo>
                <a:cubicBezTo>
                  <a:pt x="1452820" y="1201964"/>
                  <a:pt x="1201964" y="1201964"/>
                  <a:pt x="1047241" y="1047241"/>
                </a:cubicBezTo>
                <a:lnTo>
                  <a:pt x="0" y="0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>
              <a:solidFill>
                <a:srgbClr val="FFFFFF"/>
              </a:solidFill>
              <a:latin typeface="Lato"/>
            </a:endParaRPr>
          </a:p>
        </p:txBody>
      </p:sp>
      <p:pic>
        <p:nvPicPr>
          <p:cNvPr id="5" name="Bildplatzhalter 4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53" r="20453"/>
          <a:stretch>
            <a:fillRect/>
          </a:stretch>
        </p:blipFill>
        <p:spPr/>
      </p:pic>
      <p:sp>
        <p:nvSpPr>
          <p:cNvPr id="11" name="Title 15"/>
          <p:cNvSpPr txBox="1">
            <a:spLocks/>
          </p:cNvSpPr>
          <p:nvPr/>
        </p:nvSpPr>
        <p:spPr>
          <a:xfrm>
            <a:off x="6083378" y="1503211"/>
            <a:ext cx="2711836" cy="339806"/>
          </a:xfrm>
          <a:prstGeom prst="rect">
            <a:avLst/>
          </a:prstGeom>
        </p:spPr>
        <p:txBody>
          <a:bodyPr vert="horz" lIns="0" tIns="34290" rIns="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pPr defTabSz="685800">
              <a:buClrTx/>
            </a:pPr>
            <a:r>
              <a:rPr lang="de-DE" sz="2400" spc="15" dirty="0">
                <a:solidFill>
                  <a:srgbClr val="000000">
                    <a:lumMod val="85000"/>
                    <a:lumOff val="15000"/>
                  </a:srgbClr>
                </a:solidFill>
              </a:rPr>
              <a:t> Saif Al-Dilaimi</a:t>
            </a:r>
            <a:endParaRPr lang="en-US" sz="2400" b="1" dirty="0">
              <a:solidFill>
                <a:srgbClr val="000000">
                  <a:lumMod val="85000"/>
                  <a:lumOff val="15000"/>
                </a:srgbClr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12" name="TextBox 41"/>
          <p:cNvSpPr txBox="1"/>
          <p:nvPr/>
        </p:nvSpPr>
        <p:spPr>
          <a:xfrm>
            <a:off x="6162405" y="1788612"/>
            <a:ext cx="1267096" cy="24673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defTabSz="685800">
              <a:lnSpc>
                <a:spcPct val="125000"/>
              </a:lnSpc>
              <a:buClrTx/>
            </a:pPr>
            <a:r>
              <a:rPr lang="en-US" sz="900" kern="1200" spc="15" dirty="0">
                <a:solidFill>
                  <a:srgbClr val="000000">
                    <a:lumMod val="50000"/>
                    <a:lumOff val="50000"/>
                  </a:srgbClr>
                </a:solidFill>
                <a:latin typeface="Lato"/>
                <a:ea typeface="+mn-ea"/>
                <a:cs typeface="+mn-cs"/>
              </a:rPr>
              <a:t>Software </a:t>
            </a:r>
            <a:r>
              <a:rPr lang="en-US" sz="900" kern="1200" spc="15" dirty="0" err="1">
                <a:solidFill>
                  <a:srgbClr val="000000">
                    <a:lumMod val="50000"/>
                    <a:lumOff val="50000"/>
                  </a:srgbClr>
                </a:solidFill>
                <a:latin typeface="Lato"/>
                <a:ea typeface="+mn-ea"/>
                <a:cs typeface="+mn-cs"/>
              </a:rPr>
              <a:t>Entwickler</a:t>
            </a:r>
            <a:endParaRPr lang="en-US" sz="900" kern="1200" spc="15" dirty="0">
              <a:solidFill>
                <a:srgbClr val="000000">
                  <a:lumMod val="50000"/>
                  <a:lumOff val="50000"/>
                </a:srgbClr>
              </a:solidFill>
              <a:latin typeface="Lato"/>
              <a:ea typeface="+mn-ea"/>
              <a:cs typeface="+mn-cs"/>
            </a:endParaRPr>
          </a:p>
        </p:txBody>
      </p:sp>
      <p:sp>
        <p:nvSpPr>
          <p:cNvPr id="14" name="TextBox 41"/>
          <p:cNvSpPr txBox="1"/>
          <p:nvPr/>
        </p:nvSpPr>
        <p:spPr>
          <a:xfrm>
            <a:off x="6162405" y="1986476"/>
            <a:ext cx="1895746" cy="24673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defTabSz="685800">
              <a:lnSpc>
                <a:spcPct val="125000"/>
              </a:lnSpc>
              <a:buClrTx/>
            </a:pPr>
            <a:r>
              <a:rPr lang="en-US" sz="900" kern="1200" spc="15" dirty="0">
                <a:solidFill>
                  <a:srgbClr val="000000">
                    <a:lumMod val="50000"/>
                    <a:lumOff val="50000"/>
                  </a:srgbClr>
                </a:solidFill>
                <a:latin typeface="Lato"/>
                <a:ea typeface="+mn-ea"/>
                <a:cs typeface="+mn-cs"/>
              </a:rPr>
              <a:t>saif.aldilaimi@icloud.com</a:t>
            </a:r>
          </a:p>
        </p:txBody>
      </p:sp>
      <p:pic>
        <p:nvPicPr>
          <p:cNvPr id="13" name="Bildplatzhalter 2"/>
          <p:cNvPicPr>
            <a:picLocks noGrp="1"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3652" y="1371600"/>
            <a:ext cx="874780" cy="1028700"/>
          </a:xfrm>
          <a:custGeom>
            <a:avLst/>
            <a:gdLst>
              <a:gd name="connsiteX0" fmla="*/ 621409 w 1242817"/>
              <a:gd name="connsiteY0" fmla="*/ 0 h 1371600"/>
              <a:gd name="connsiteX1" fmla="*/ 714980 w 1242817"/>
              <a:gd name="connsiteY1" fmla="*/ 25112 h 1371600"/>
              <a:gd name="connsiteX2" fmla="*/ 1151645 w 1242817"/>
              <a:gd name="connsiteY2" fmla="*/ 273842 h 1371600"/>
              <a:gd name="connsiteX3" fmla="*/ 1242817 w 1242817"/>
              <a:gd name="connsiteY3" fmla="*/ 436473 h 1371600"/>
              <a:gd name="connsiteX4" fmla="*/ 1242817 w 1242817"/>
              <a:gd name="connsiteY4" fmla="*/ 933932 h 1371600"/>
              <a:gd name="connsiteX5" fmla="*/ 1151645 w 1242817"/>
              <a:gd name="connsiteY5" fmla="*/ 1096563 h 1371600"/>
              <a:gd name="connsiteX6" fmla="*/ 714980 w 1242817"/>
              <a:gd name="connsiteY6" fmla="*/ 1350076 h 1371600"/>
              <a:gd name="connsiteX7" fmla="*/ 527838 w 1242817"/>
              <a:gd name="connsiteY7" fmla="*/ 1350076 h 1371600"/>
              <a:gd name="connsiteX8" fmla="*/ 91172 w 1242817"/>
              <a:gd name="connsiteY8" fmla="*/ 1096563 h 1371600"/>
              <a:gd name="connsiteX9" fmla="*/ 0 w 1242817"/>
              <a:gd name="connsiteY9" fmla="*/ 933932 h 1371600"/>
              <a:gd name="connsiteX10" fmla="*/ 0 w 1242817"/>
              <a:gd name="connsiteY10" fmla="*/ 436473 h 1371600"/>
              <a:gd name="connsiteX11" fmla="*/ 91172 w 1242817"/>
              <a:gd name="connsiteY11" fmla="*/ 273842 h 1371600"/>
              <a:gd name="connsiteX12" fmla="*/ 527838 w 1242817"/>
              <a:gd name="connsiteY12" fmla="*/ 25112 h 1371600"/>
              <a:gd name="connsiteX13" fmla="*/ 621409 w 1242817"/>
              <a:gd name="connsiteY13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42817" h="1371600">
                <a:moveTo>
                  <a:pt x="621409" y="0"/>
                </a:moveTo>
                <a:cubicBezTo>
                  <a:pt x="654998" y="0"/>
                  <a:pt x="688588" y="8370"/>
                  <a:pt x="714980" y="25112"/>
                </a:cubicBezTo>
                <a:cubicBezTo>
                  <a:pt x="1151645" y="273842"/>
                  <a:pt x="1151645" y="273842"/>
                  <a:pt x="1151645" y="273842"/>
                </a:cubicBezTo>
                <a:cubicBezTo>
                  <a:pt x="1199630" y="302542"/>
                  <a:pt x="1242817" y="374290"/>
                  <a:pt x="1242817" y="436473"/>
                </a:cubicBezTo>
                <a:cubicBezTo>
                  <a:pt x="1242817" y="933932"/>
                  <a:pt x="1242817" y="933932"/>
                  <a:pt x="1242817" y="933932"/>
                </a:cubicBezTo>
                <a:cubicBezTo>
                  <a:pt x="1242817" y="996115"/>
                  <a:pt x="1199630" y="1067864"/>
                  <a:pt x="1151645" y="1096563"/>
                </a:cubicBezTo>
                <a:cubicBezTo>
                  <a:pt x="714980" y="1350076"/>
                  <a:pt x="714980" y="1350076"/>
                  <a:pt x="714980" y="1350076"/>
                </a:cubicBezTo>
                <a:cubicBezTo>
                  <a:pt x="662197" y="1378775"/>
                  <a:pt x="580622" y="1378775"/>
                  <a:pt x="527838" y="1350076"/>
                </a:cubicBezTo>
                <a:cubicBezTo>
                  <a:pt x="91172" y="1096563"/>
                  <a:pt x="91172" y="1096563"/>
                  <a:pt x="91172" y="1096563"/>
                </a:cubicBezTo>
                <a:cubicBezTo>
                  <a:pt x="38388" y="1067864"/>
                  <a:pt x="0" y="996115"/>
                  <a:pt x="0" y="933932"/>
                </a:cubicBezTo>
                <a:lnTo>
                  <a:pt x="0" y="436473"/>
                </a:lnTo>
                <a:cubicBezTo>
                  <a:pt x="0" y="374290"/>
                  <a:pt x="38388" y="302542"/>
                  <a:pt x="91172" y="273842"/>
                </a:cubicBezTo>
                <a:cubicBezTo>
                  <a:pt x="527838" y="25112"/>
                  <a:pt x="527838" y="25112"/>
                  <a:pt x="527838" y="25112"/>
                </a:cubicBezTo>
                <a:cubicBezTo>
                  <a:pt x="554229" y="8370"/>
                  <a:pt x="587819" y="0"/>
                  <a:pt x="621409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08334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flythrough dir="out" hasBounce="1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</p:bldLst>
      </p:timing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/>
        </p:nvSpPr>
        <p:spPr>
          <a:xfrm>
            <a:off x="0" y="0"/>
            <a:ext cx="4559570" cy="5143500"/>
          </a:xfrm>
          <a:custGeom>
            <a:avLst/>
            <a:gdLst>
              <a:gd name="connsiteX0" fmla="*/ 1752599 w 6079426"/>
              <a:gd name="connsiteY0" fmla="*/ 3957449 h 6858000"/>
              <a:gd name="connsiteX1" fmla="*/ 2264474 w 6079426"/>
              <a:gd name="connsiteY1" fmla="*/ 4169474 h 6858000"/>
              <a:gd name="connsiteX2" fmla="*/ 4953000 w 6079426"/>
              <a:gd name="connsiteY2" fmla="*/ 6858000 h 6858000"/>
              <a:gd name="connsiteX3" fmla="*/ 3927609 w 6079426"/>
              <a:gd name="connsiteY3" fmla="*/ 6858000 h 6858000"/>
              <a:gd name="connsiteX4" fmla="*/ 2905501 w 6079426"/>
              <a:gd name="connsiteY4" fmla="*/ 6858000 h 6858000"/>
              <a:gd name="connsiteX5" fmla="*/ 1880110 w 6079426"/>
              <a:gd name="connsiteY5" fmla="*/ 6858000 h 6858000"/>
              <a:gd name="connsiteX6" fmla="*/ 1663136 w 6079426"/>
              <a:gd name="connsiteY6" fmla="*/ 6641025 h 6858000"/>
              <a:gd name="connsiteX7" fmla="*/ 1663136 w 6079426"/>
              <a:gd name="connsiteY7" fmla="*/ 5617275 h 6858000"/>
              <a:gd name="connsiteX8" fmla="*/ 1664039 w 6079426"/>
              <a:gd name="connsiteY8" fmla="*/ 5616538 h 6858000"/>
              <a:gd name="connsiteX9" fmla="*/ 1240725 w 6079426"/>
              <a:gd name="connsiteY9" fmla="*/ 5193224 h 6858000"/>
              <a:gd name="connsiteX10" fmla="*/ 1240725 w 6079426"/>
              <a:gd name="connsiteY10" fmla="*/ 4169474 h 6858000"/>
              <a:gd name="connsiteX11" fmla="*/ 1752599 w 6079426"/>
              <a:gd name="connsiteY11" fmla="*/ 3957449 h 6858000"/>
              <a:gd name="connsiteX12" fmla="*/ 2514600 w 6079426"/>
              <a:gd name="connsiteY12" fmla="*/ 0 h 6858000"/>
              <a:gd name="connsiteX13" fmla="*/ 4562099 w 6079426"/>
              <a:gd name="connsiteY13" fmla="*/ 0 h 6858000"/>
              <a:gd name="connsiteX14" fmla="*/ 5633538 w 6079426"/>
              <a:gd name="connsiteY14" fmla="*/ 1071439 h 6858000"/>
              <a:gd name="connsiteX15" fmla="*/ 5633538 w 6079426"/>
              <a:gd name="connsiteY15" fmla="*/ 2095188 h 6858000"/>
              <a:gd name="connsiteX16" fmla="*/ 4609789 w 6079426"/>
              <a:gd name="connsiteY16" fmla="*/ 2095188 h 6858000"/>
              <a:gd name="connsiteX17" fmla="*/ 368894 w 6079426"/>
              <a:gd name="connsiteY17" fmla="*/ 0 h 6858000"/>
              <a:gd name="connsiteX18" fmla="*/ 2416393 w 6079426"/>
              <a:gd name="connsiteY18" fmla="*/ 0 h 6858000"/>
              <a:gd name="connsiteX19" fmla="*/ 5382622 w 6079426"/>
              <a:gd name="connsiteY19" fmla="*/ 2966229 h 6858000"/>
              <a:gd name="connsiteX20" fmla="*/ 5382622 w 6079426"/>
              <a:gd name="connsiteY20" fmla="*/ 3989978 h 6858000"/>
              <a:gd name="connsiteX21" fmla="*/ 4358873 w 6079426"/>
              <a:gd name="connsiteY21" fmla="*/ 3989978 h 6858000"/>
              <a:gd name="connsiteX22" fmla="*/ 0 w 6079426"/>
              <a:gd name="connsiteY22" fmla="*/ 0 h 6858000"/>
              <a:gd name="connsiteX23" fmla="*/ 261749 w 6079426"/>
              <a:gd name="connsiteY23" fmla="*/ 0 h 6858000"/>
              <a:gd name="connsiteX24" fmla="*/ 5867401 w 6079426"/>
              <a:gd name="connsiteY24" fmla="*/ 5605651 h 6858000"/>
              <a:gd name="connsiteX25" fmla="*/ 5867401 w 6079426"/>
              <a:gd name="connsiteY25" fmla="*/ 6629401 h 6858000"/>
              <a:gd name="connsiteX26" fmla="*/ 4843651 w 6079426"/>
              <a:gd name="connsiteY26" fmla="*/ 6629401 h 6858000"/>
              <a:gd name="connsiteX27" fmla="*/ 1732302 w 6079426"/>
              <a:gd name="connsiteY27" fmla="*/ 3518051 h 6858000"/>
              <a:gd name="connsiteX28" fmla="*/ 1659416 w 6079426"/>
              <a:gd name="connsiteY28" fmla="*/ 3577587 h 6858000"/>
              <a:gd name="connsiteX29" fmla="*/ 749227 w 6079426"/>
              <a:gd name="connsiteY29" fmla="*/ 3484826 h 6858000"/>
              <a:gd name="connsiteX30" fmla="*/ 0 w 6079426"/>
              <a:gd name="connsiteY30" fmla="*/ 2735599 h 6858000"/>
              <a:gd name="connsiteX31" fmla="*/ 0 w 6079426"/>
              <a:gd name="connsiteY31" fmla="*/ 688100 h 6858000"/>
              <a:gd name="connsiteX32" fmla="*/ 0 w 6079426"/>
              <a:gd name="connsiteY32" fmla="*/ 6881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6079426" h="6858000">
                <a:moveTo>
                  <a:pt x="1752599" y="3957449"/>
                </a:moveTo>
                <a:cubicBezTo>
                  <a:pt x="1937861" y="3957449"/>
                  <a:pt x="2123124" y="4028124"/>
                  <a:pt x="2264474" y="4169474"/>
                </a:cubicBezTo>
                <a:lnTo>
                  <a:pt x="4953000" y="6858000"/>
                </a:lnTo>
                <a:lnTo>
                  <a:pt x="3927609" y="6858000"/>
                </a:lnTo>
                <a:lnTo>
                  <a:pt x="2905501" y="6858000"/>
                </a:lnTo>
                <a:lnTo>
                  <a:pt x="1880110" y="6858000"/>
                </a:lnTo>
                <a:lnTo>
                  <a:pt x="1663136" y="6641025"/>
                </a:lnTo>
                <a:cubicBezTo>
                  <a:pt x="1380434" y="6358324"/>
                  <a:pt x="1380434" y="5899976"/>
                  <a:pt x="1663136" y="5617275"/>
                </a:cubicBezTo>
                <a:lnTo>
                  <a:pt x="1664039" y="5616538"/>
                </a:lnTo>
                <a:lnTo>
                  <a:pt x="1240725" y="5193224"/>
                </a:lnTo>
                <a:cubicBezTo>
                  <a:pt x="958024" y="4910523"/>
                  <a:pt x="958024" y="4452175"/>
                  <a:pt x="1240725" y="4169474"/>
                </a:cubicBezTo>
                <a:cubicBezTo>
                  <a:pt x="1382075" y="4028124"/>
                  <a:pt x="1567337" y="3957449"/>
                  <a:pt x="1752599" y="3957449"/>
                </a:cubicBezTo>
                <a:close/>
                <a:moveTo>
                  <a:pt x="2514600" y="0"/>
                </a:moveTo>
                <a:lnTo>
                  <a:pt x="4562099" y="0"/>
                </a:lnTo>
                <a:lnTo>
                  <a:pt x="5633538" y="1071439"/>
                </a:lnTo>
                <a:cubicBezTo>
                  <a:pt x="5916239" y="1354140"/>
                  <a:pt x="5916239" y="1812488"/>
                  <a:pt x="5633538" y="2095188"/>
                </a:cubicBezTo>
                <a:cubicBezTo>
                  <a:pt x="5350838" y="2377889"/>
                  <a:pt x="4892490" y="2377889"/>
                  <a:pt x="4609789" y="2095188"/>
                </a:cubicBezTo>
                <a:close/>
                <a:moveTo>
                  <a:pt x="368894" y="0"/>
                </a:moveTo>
                <a:lnTo>
                  <a:pt x="2416393" y="0"/>
                </a:lnTo>
                <a:lnTo>
                  <a:pt x="5382622" y="2966229"/>
                </a:lnTo>
                <a:cubicBezTo>
                  <a:pt x="5665323" y="3248930"/>
                  <a:pt x="5665323" y="3707278"/>
                  <a:pt x="5382622" y="3989978"/>
                </a:cubicBezTo>
                <a:cubicBezTo>
                  <a:pt x="5099921" y="4272679"/>
                  <a:pt x="4641573" y="4272679"/>
                  <a:pt x="4358873" y="3989978"/>
                </a:cubicBezTo>
                <a:close/>
                <a:moveTo>
                  <a:pt x="0" y="0"/>
                </a:moveTo>
                <a:lnTo>
                  <a:pt x="261749" y="0"/>
                </a:lnTo>
                <a:lnTo>
                  <a:pt x="5867401" y="5605651"/>
                </a:lnTo>
                <a:cubicBezTo>
                  <a:pt x="6150101" y="5888352"/>
                  <a:pt x="6150101" y="6346700"/>
                  <a:pt x="5867401" y="6629401"/>
                </a:cubicBezTo>
                <a:cubicBezTo>
                  <a:pt x="5584700" y="6912101"/>
                  <a:pt x="5126352" y="6912101"/>
                  <a:pt x="4843651" y="6629401"/>
                </a:cubicBezTo>
                <a:lnTo>
                  <a:pt x="1732302" y="3518051"/>
                </a:lnTo>
                <a:lnTo>
                  <a:pt x="1659416" y="3577587"/>
                </a:lnTo>
                <a:cubicBezTo>
                  <a:pt x="1378433" y="3763110"/>
                  <a:pt x="996590" y="3732189"/>
                  <a:pt x="749227" y="3484826"/>
                </a:cubicBezTo>
                <a:lnTo>
                  <a:pt x="0" y="2735599"/>
                </a:lnTo>
                <a:lnTo>
                  <a:pt x="0" y="688100"/>
                </a:lnTo>
                <a:lnTo>
                  <a:pt x="0" y="68810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>
              <a:solidFill>
                <a:srgbClr val="FFFFFF"/>
              </a:solidFill>
              <a:latin typeface="Lato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972050" y="2571750"/>
            <a:ext cx="3436838" cy="55515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defTabSz="685800">
              <a:lnSpc>
                <a:spcPct val="110000"/>
              </a:lnSpc>
              <a:buClrTx/>
            </a:pPr>
            <a:r>
              <a:rPr lang="en-US" sz="3000" kern="1200" dirty="0">
                <a:solidFill>
                  <a:srgbClr val="000000">
                    <a:lumMod val="85000"/>
                    <a:lumOff val="15000"/>
                  </a:srgbClr>
                </a:solidFill>
                <a:latin typeface="Lato Light" charset="0"/>
                <a:ea typeface="Lato Light" charset="0"/>
                <a:cs typeface="Lato Light" charset="0"/>
              </a:rPr>
              <a:t>Danke </a:t>
            </a:r>
            <a:r>
              <a:rPr lang="en-US" sz="3000" kern="1200" dirty="0" err="1">
                <a:solidFill>
                  <a:srgbClr val="000000">
                    <a:lumMod val="85000"/>
                    <a:lumOff val="15000"/>
                  </a:srgbClr>
                </a:solidFill>
                <a:latin typeface="Lato Light" charset="0"/>
                <a:ea typeface="Lato Light" charset="0"/>
                <a:cs typeface="Lato Light" charset="0"/>
              </a:rPr>
              <a:t>fürs</a:t>
            </a:r>
            <a:r>
              <a:rPr lang="en-US" sz="3000" kern="1200" dirty="0">
                <a:solidFill>
                  <a:srgbClr val="000000">
                    <a:lumMod val="85000"/>
                    <a:lumOff val="15000"/>
                  </a:srgbClr>
                </a:solidFill>
                <a:latin typeface="Lato Light" charset="0"/>
                <a:ea typeface="Lato Light" charset="0"/>
                <a:cs typeface="Lato Light" charset="0"/>
              </a:rPr>
              <a:t> </a:t>
            </a:r>
            <a:r>
              <a:rPr lang="en-US" sz="3000" kern="1200" dirty="0" err="1">
                <a:solidFill>
                  <a:srgbClr val="000000">
                    <a:lumMod val="85000"/>
                    <a:lumOff val="15000"/>
                  </a:srgbClr>
                </a:solidFill>
                <a:latin typeface="Lato Light" charset="0"/>
                <a:ea typeface="Lato Light" charset="0"/>
                <a:cs typeface="Lato Light" charset="0"/>
              </a:rPr>
              <a:t>Zuhören</a:t>
            </a:r>
            <a:r>
              <a:rPr lang="en-US" sz="3000" kern="1200" dirty="0">
                <a:solidFill>
                  <a:srgbClr val="000000">
                    <a:lumMod val="85000"/>
                    <a:lumOff val="15000"/>
                  </a:srgbClr>
                </a:solidFill>
                <a:latin typeface="Lato Light" charset="0"/>
                <a:ea typeface="Lato Light" charset="0"/>
                <a:cs typeface="Lato Light" charset="0"/>
              </a:rPr>
              <a:t>!</a:t>
            </a:r>
            <a:endParaRPr lang="en-US" sz="3000" kern="1200" spc="15" dirty="0">
              <a:solidFill>
                <a:srgbClr val="000000">
                  <a:lumMod val="85000"/>
                  <a:lumOff val="15000"/>
                </a:srgbClr>
              </a:solidFill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972050" y="3063877"/>
            <a:ext cx="3543300" cy="298223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defTabSz="685800">
              <a:lnSpc>
                <a:spcPct val="125000"/>
              </a:lnSpc>
              <a:buClrTx/>
            </a:pPr>
            <a:r>
              <a:rPr lang="en-US" sz="1200" kern="1200" spc="15" dirty="0" err="1">
                <a:solidFill>
                  <a:srgbClr val="000000">
                    <a:lumMod val="50000"/>
                    <a:lumOff val="50000"/>
                  </a:srgbClr>
                </a:solidFill>
                <a:latin typeface="Lato"/>
                <a:ea typeface="+mn-ea"/>
                <a:cs typeface="+mn-cs"/>
              </a:rPr>
              <a:t>Gleich</a:t>
            </a:r>
            <a:r>
              <a:rPr lang="en-US" sz="1200" kern="1200" spc="15" dirty="0">
                <a:solidFill>
                  <a:srgbClr val="000000">
                    <a:lumMod val="50000"/>
                    <a:lumOff val="50000"/>
                  </a:srgbClr>
                </a:solidFill>
                <a:latin typeface="Lato"/>
                <a:ea typeface="+mn-ea"/>
                <a:cs typeface="+mn-cs"/>
              </a:rPr>
              <a:t> </a:t>
            </a:r>
            <a:r>
              <a:rPr lang="en-US" sz="1200" kern="1200" spc="15" dirty="0" err="1">
                <a:solidFill>
                  <a:srgbClr val="000000">
                    <a:lumMod val="50000"/>
                    <a:lumOff val="50000"/>
                  </a:srgbClr>
                </a:solidFill>
                <a:latin typeface="Lato"/>
                <a:ea typeface="+mn-ea"/>
                <a:cs typeface="+mn-cs"/>
              </a:rPr>
              <a:t>geht</a:t>
            </a:r>
            <a:r>
              <a:rPr lang="en-US" sz="1200" kern="1200" spc="15" dirty="0">
                <a:solidFill>
                  <a:srgbClr val="000000">
                    <a:lumMod val="50000"/>
                    <a:lumOff val="50000"/>
                  </a:srgbClr>
                </a:solidFill>
                <a:latin typeface="Lato"/>
                <a:ea typeface="+mn-ea"/>
                <a:cs typeface="+mn-cs"/>
              </a:rPr>
              <a:t> </a:t>
            </a:r>
            <a:r>
              <a:rPr lang="en-US" sz="1200" kern="1200" spc="15" dirty="0" err="1">
                <a:solidFill>
                  <a:srgbClr val="000000">
                    <a:lumMod val="50000"/>
                    <a:lumOff val="50000"/>
                  </a:srgbClr>
                </a:solidFill>
                <a:latin typeface="Lato"/>
                <a:ea typeface="+mn-ea"/>
                <a:cs typeface="+mn-cs"/>
              </a:rPr>
              <a:t>es</a:t>
            </a:r>
            <a:r>
              <a:rPr lang="en-US" sz="1200" kern="1200" spc="15" dirty="0">
                <a:solidFill>
                  <a:srgbClr val="000000">
                    <a:lumMod val="50000"/>
                    <a:lumOff val="50000"/>
                  </a:srgbClr>
                </a:solidFill>
                <a:latin typeface="Lato"/>
                <a:ea typeface="+mn-ea"/>
                <a:cs typeface="+mn-cs"/>
              </a:rPr>
              <a:t> </a:t>
            </a:r>
            <a:r>
              <a:rPr lang="en-US" sz="1200" kern="1200" spc="15" dirty="0" err="1">
                <a:solidFill>
                  <a:srgbClr val="000000">
                    <a:lumMod val="50000"/>
                    <a:lumOff val="50000"/>
                  </a:srgbClr>
                </a:solidFill>
                <a:latin typeface="Lato"/>
                <a:ea typeface="+mn-ea"/>
                <a:cs typeface="+mn-cs"/>
              </a:rPr>
              <a:t>weiter</a:t>
            </a:r>
            <a:r>
              <a:rPr lang="en-US" sz="1200" kern="1200" spc="15" dirty="0">
                <a:solidFill>
                  <a:srgbClr val="000000">
                    <a:lumMod val="50000"/>
                    <a:lumOff val="50000"/>
                  </a:srgbClr>
                </a:solidFill>
                <a:latin typeface="Lato"/>
                <a:ea typeface="+mn-ea"/>
                <a:cs typeface="+mn-cs"/>
              </a:rPr>
              <a:t> </a:t>
            </a:r>
            <a:r>
              <a:rPr lang="en-US" sz="1200" kern="1200" spc="15" dirty="0" err="1">
                <a:solidFill>
                  <a:srgbClr val="000000">
                    <a:lumMod val="50000"/>
                    <a:lumOff val="50000"/>
                  </a:srgbClr>
                </a:solidFill>
                <a:latin typeface="Lato"/>
                <a:ea typeface="+mn-ea"/>
                <a:cs typeface="+mn-cs"/>
              </a:rPr>
              <a:t>mit</a:t>
            </a:r>
            <a:r>
              <a:rPr lang="en-US" sz="1200" kern="1200" spc="15" dirty="0">
                <a:solidFill>
                  <a:srgbClr val="000000">
                    <a:lumMod val="50000"/>
                    <a:lumOff val="50000"/>
                  </a:srgbClr>
                </a:solidFill>
                <a:latin typeface="Lato"/>
                <a:ea typeface="+mn-ea"/>
                <a:cs typeface="+mn-cs"/>
              </a:rPr>
              <a:t> </a:t>
            </a:r>
            <a:r>
              <a:rPr lang="en-US" sz="1200" kern="1200" spc="15" dirty="0" err="1">
                <a:solidFill>
                  <a:srgbClr val="000000">
                    <a:lumMod val="50000"/>
                    <a:lumOff val="50000"/>
                  </a:srgbClr>
                </a:solidFill>
                <a:latin typeface="Lato"/>
                <a:ea typeface="+mn-ea"/>
                <a:cs typeface="+mn-cs"/>
              </a:rPr>
              <a:t>dem</a:t>
            </a:r>
            <a:r>
              <a:rPr lang="en-US" sz="1200" kern="1200" spc="15" dirty="0">
                <a:solidFill>
                  <a:srgbClr val="000000">
                    <a:lumMod val="50000"/>
                    <a:lumOff val="50000"/>
                  </a:srgbClr>
                </a:solidFill>
                <a:latin typeface="Lato"/>
                <a:ea typeface="+mn-ea"/>
                <a:cs typeface="+mn-cs"/>
              </a:rPr>
              <a:t> </a:t>
            </a:r>
            <a:r>
              <a:rPr lang="en-US" sz="1200" kern="1200" spc="15" dirty="0" err="1">
                <a:solidFill>
                  <a:srgbClr val="000000">
                    <a:lumMod val="50000"/>
                    <a:lumOff val="50000"/>
                  </a:srgbClr>
                </a:solidFill>
                <a:latin typeface="Lato"/>
                <a:ea typeface="+mn-ea"/>
                <a:cs typeface="+mn-cs"/>
              </a:rPr>
              <a:t>nächsten</a:t>
            </a:r>
            <a:r>
              <a:rPr lang="en-US" sz="1200" kern="1200" spc="15" dirty="0">
                <a:solidFill>
                  <a:srgbClr val="000000">
                    <a:lumMod val="50000"/>
                    <a:lumOff val="50000"/>
                  </a:srgbClr>
                </a:solidFill>
                <a:latin typeface="Lato"/>
                <a:ea typeface="+mn-ea"/>
                <a:cs typeface="+mn-cs"/>
              </a:rPr>
              <a:t> </a:t>
            </a:r>
            <a:r>
              <a:rPr lang="en-US" sz="1200" kern="1200" spc="15" dirty="0" err="1">
                <a:solidFill>
                  <a:srgbClr val="000000">
                    <a:lumMod val="50000"/>
                    <a:lumOff val="50000"/>
                  </a:srgbClr>
                </a:solidFill>
                <a:latin typeface="Lato"/>
                <a:ea typeface="+mn-ea"/>
                <a:cs typeface="+mn-cs"/>
              </a:rPr>
              <a:t>Thema</a:t>
            </a:r>
            <a:r>
              <a:rPr lang="en-US" sz="1200" kern="1200" spc="15" dirty="0">
                <a:solidFill>
                  <a:srgbClr val="000000">
                    <a:lumMod val="50000"/>
                    <a:lumOff val="50000"/>
                  </a:srgbClr>
                </a:solidFill>
                <a:latin typeface="Lato"/>
                <a:ea typeface="+mn-ea"/>
                <a:cs typeface="+mn-cs"/>
              </a:rPr>
              <a:t>.</a:t>
            </a:r>
          </a:p>
        </p:txBody>
      </p:sp>
      <p:sp>
        <p:nvSpPr>
          <p:cNvPr id="40" name="Freeform 39"/>
          <p:cNvSpPr/>
          <p:nvPr/>
        </p:nvSpPr>
        <p:spPr>
          <a:xfrm>
            <a:off x="8427235" y="2"/>
            <a:ext cx="716765" cy="349601"/>
          </a:xfrm>
          <a:custGeom>
            <a:avLst/>
            <a:gdLst>
              <a:gd name="connsiteX0" fmla="*/ 0 w 955686"/>
              <a:gd name="connsiteY0" fmla="*/ 0 h 466135"/>
              <a:gd name="connsiteX1" fmla="*/ 955686 w 955686"/>
              <a:gd name="connsiteY1" fmla="*/ 0 h 466135"/>
              <a:gd name="connsiteX2" fmla="*/ 955686 w 955686"/>
              <a:gd name="connsiteY2" fmla="*/ 294646 h 466135"/>
              <a:gd name="connsiteX3" fmla="*/ 910395 w 955686"/>
              <a:gd name="connsiteY3" fmla="*/ 350093 h 466135"/>
              <a:gd name="connsiteX4" fmla="*/ 350093 w 955686"/>
              <a:gd name="connsiteY4" fmla="*/ 350093 h 466135"/>
              <a:gd name="connsiteX5" fmla="*/ 0 w 955686"/>
              <a:gd name="connsiteY5" fmla="*/ 0 h 466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55686" h="466135">
                <a:moveTo>
                  <a:pt x="0" y="0"/>
                </a:moveTo>
                <a:lnTo>
                  <a:pt x="955686" y="0"/>
                </a:lnTo>
                <a:lnTo>
                  <a:pt x="955686" y="294646"/>
                </a:lnTo>
                <a:lnTo>
                  <a:pt x="910395" y="350093"/>
                </a:lnTo>
                <a:cubicBezTo>
                  <a:pt x="755672" y="504816"/>
                  <a:pt x="504816" y="504816"/>
                  <a:pt x="350093" y="350093"/>
                </a:cubicBezTo>
                <a:lnTo>
                  <a:pt x="0" y="0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>
              <a:solidFill>
                <a:srgbClr val="FFFFFF"/>
              </a:solidFill>
              <a:latin typeface="Lato"/>
            </a:endParaRPr>
          </a:p>
        </p:txBody>
      </p:sp>
      <p:sp>
        <p:nvSpPr>
          <p:cNvPr id="46" name="Freeform 45"/>
          <p:cNvSpPr/>
          <p:nvPr/>
        </p:nvSpPr>
        <p:spPr>
          <a:xfrm>
            <a:off x="7542804" y="0"/>
            <a:ext cx="1601196" cy="1601196"/>
          </a:xfrm>
          <a:custGeom>
            <a:avLst/>
            <a:gdLst>
              <a:gd name="connsiteX0" fmla="*/ 0 w 2134928"/>
              <a:gd name="connsiteY0" fmla="*/ 0 h 2134928"/>
              <a:gd name="connsiteX1" fmla="*/ 1120604 w 2134928"/>
              <a:gd name="connsiteY1" fmla="*/ 0 h 2134928"/>
              <a:gd name="connsiteX2" fmla="*/ 2134928 w 2134928"/>
              <a:gd name="connsiteY2" fmla="*/ 1014324 h 2134928"/>
              <a:gd name="connsiteX3" fmla="*/ 2134928 w 2134928"/>
              <a:gd name="connsiteY3" fmla="*/ 2134928 h 2134928"/>
              <a:gd name="connsiteX4" fmla="*/ 0 w 2134928"/>
              <a:gd name="connsiteY4" fmla="*/ 0 h 2134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34928" h="2134928">
                <a:moveTo>
                  <a:pt x="0" y="0"/>
                </a:moveTo>
                <a:lnTo>
                  <a:pt x="1120604" y="0"/>
                </a:lnTo>
                <a:lnTo>
                  <a:pt x="2134928" y="1014324"/>
                </a:lnTo>
                <a:lnTo>
                  <a:pt x="2134928" y="213492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>
              <a:solidFill>
                <a:srgbClr val="FFFFFF"/>
              </a:solidFill>
              <a:latin typeface="Lato"/>
            </a:endParaRPr>
          </a:p>
        </p:txBody>
      </p:sp>
      <p:sp>
        <p:nvSpPr>
          <p:cNvPr id="21" name="Freeform 20"/>
          <p:cNvSpPr/>
          <p:nvPr/>
        </p:nvSpPr>
        <p:spPr>
          <a:xfrm>
            <a:off x="7152913" y="1"/>
            <a:ext cx="1292689" cy="872462"/>
          </a:xfrm>
          <a:custGeom>
            <a:avLst/>
            <a:gdLst>
              <a:gd name="connsiteX0" fmla="*/ 0 w 1723585"/>
              <a:gd name="connsiteY0" fmla="*/ 0 h 1163283"/>
              <a:gd name="connsiteX1" fmla="*/ 1120604 w 1723585"/>
              <a:gd name="connsiteY1" fmla="*/ 0 h 1163283"/>
              <a:gd name="connsiteX2" fmla="*/ 1607543 w 1723585"/>
              <a:gd name="connsiteY2" fmla="*/ 486939 h 1163283"/>
              <a:gd name="connsiteX3" fmla="*/ 1607543 w 1723585"/>
              <a:gd name="connsiteY3" fmla="*/ 1047241 h 1163283"/>
              <a:gd name="connsiteX4" fmla="*/ 1047241 w 1723585"/>
              <a:gd name="connsiteY4" fmla="*/ 1047241 h 1163283"/>
              <a:gd name="connsiteX5" fmla="*/ 0 w 1723585"/>
              <a:gd name="connsiteY5" fmla="*/ 0 h 1163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23585" h="1163283">
                <a:moveTo>
                  <a:pt x="0" y="0"/>
                </a:moveTo>
                <a:lnTo>
                  <a:pt x="1120604" y="0"/>
                </a:lnTo>
                <a:lnTo>
                  <a:pt x="1607543" y="486939"/>
                </a:lnTo>
                <a:cubicBezTo>
                  <a:pt x="1762266" y="641662"/>
                  <a:pt x="1762266" y="892518"/>
                  <a:pt x="1607543" y="1047241"/>
                </a:cubicBezTo>
                <a:cubicBezTo>
                  <a:pt x="1452820" y="1201964"/>
                  <a:pt x="1201964" y="1201964"/>
                  <a:pt x="1047241" y="1047241"/>
                </a:cubicBezTo>
                <a:lnTo>
                  <a:pt x="0" y="0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>
              <a:solidFill>
                <a:srgbClr val="FFFFFF"/>
              </a:solidFill>
              <a:latin typeface="Lato"/>
            </a:endParaRPr>
          </a:p>
        </p:txBody>
      </p:sp>
      <p:pic>
        <p:nvPicPr>
          <p:cNvPr id="5" name="Bildplatzhalter 4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53" r="20453"/>
          <a:stretch>
            <a:fillRect/>
          </a:stretch>
        </p:blipFill>
        <p:spPr/>
      </p:pic>
      <p:sp>
        <p:nvSpPr>
          <p:cNvPr id="11" name="Title 15"/>
          <p:cNvSpPr txBox="1">
            <a:spLocks/>
          </p:cNvSpPr>
          <p:nvPr/>
        </p:nvSpPr>
        <p:spPr>
          <a:xfrm>
            <a:off x="6083378" y="1503211"/>
            <a:ext cx="2711836" cy="339806"/>
          </a:xfrm>
          <a:prstGeom prst="rect">
            <a:avLst/>
          </a:prstGeom>
        </p:spPr>
        <p:txBody>
          <a:bodyPr vert="horz" lIns="0" tIns="34290" rIns="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pPr defTabSz="685800">
              <a:buClrTx/>
            </a:pPr>
            <a:r>
              <a:rPr lang="de-DE" sz="2400" spc="15" dirty="0">
                <a:solidFill>
                  <a:srgbClr val="000000">
                    <a:lumMod val="85000"/>
                    <a:lumOff val="15000"/>
                  </a:srgbClr>
                </a:solidFill>
              </a:rPr>
              <a:t> Saif Al-Dilaimi</a:t>
            </a:r>
            <a:endParaRPr lang="en-US" sz="2400" b="1" dirty="0">
              <a:solidFill>
                <a:srgbClr val="000000">
                  <a:lumMod val="85000"/>
                  <a:lumOff val="15000"/>
                </a:srgbClr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12" name="TextBox 41"/>
          <p:cNvSpPr txBox="1"/>
          <p:nvPr/>
        </p:nvSpPr>
        <p:spPr>
          <a:xfrm>
            <a:off x="6162405" y="1788612"/>
            <a:ext cx="1267096" cy="24673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defTabSz="685800">
              <a:lnSpc>
                <a:spcPct val="125000"/>
              </a:lnSpc>
              <a:buClrTx/>
            </a:pPr>
            <a:r>
              <a:rPr lang="en-US" sz="900" kern="1200" spc="15" dirty="0">
                <a:solidFill>
                  <a:srgbClr val="000000">
                    <a:lumMod val="50000"/>
                    <a:lumOff val="50000"/>
                  </a:srgbClr>
                </a:solidFill>
                <a:latin typeface="Lato"/>
                <a:ea typeface="+mn-ea"/>
                <a:cs typeface="+mn-cs"/>
              </a:rPr>
              <a:t>Software </a:t>
            </a:r>
            <a:r>
              <a:rPr lang="en-US" sz="900" kern="1200" spc="15" dirty="0" err="1">
                <a:solidFill>
                  <a:srgbClr val="000000">
                    <a:lumMod val="50000"/>
                    <a:lumOff val="50000"/>
                  </a:srgbClr>
                </a:solidFill>
                <a:latin typeface="Lato"/>
                <a:ea typeface="+mn-ea"/>
                <a:cs typeface="+mn-cs"/>
              </a:rPr>
              <a:t>Entwickler</a:t>
            </a:r>
            <a:endParaRPr lang="en-US" sz="900" kern="1200" spc="15" dirty="0">
              <a:solidFill>
                <a:srgbClr val="000000">
                  <a:lumMod val="50000"/>
                  <a:lumOff val="50000"/>
                </a:srgbClr>
              </a:solidFill>
              <a:latin typeface="Lato"/>
              <a:ea typeface="+mn-ea"/>
              <a:cs typeface="+mn-cs"/>
            </a:endParaRPr>
          </a:p>
        </p:txBody>
      </p:sp>
      <p:sp>
        <p:nvSpPr>
          <p:cNvPr id="14" name="TextBox 41"/>
          <p:cNvSpPr txBox="1"/>
          <p:nvPr/>
        </p:nvSpPr>
        <p:spPr>
          <a:xfrm>
            <a:off x="6162405" y="1986476"/>
            <a:ext cx="1895746" cy="24673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defTabSz="685800">
              <a:lnSpc>
                <a:spcPct val="125000"/>
              </a:lnSpc>
              <a:buClrTx/>
            </a:pPr>
            <a:r>
              <a:rPr lang="en-US" sz="900" kern="1200" spc="15" dirty="0">
                <a:solidFill>
                  <a:srgbClr val="000000">
                    <a:lumMod val="50000"/>
                    <a:lumOff val="50000"/>
                  </a:srgbClr>
                </a:solidFill>
                <a:latin typeface="Lato"/>
                <a:ea typeface="+mn-ea"/>
                <a:cs typeface="+mn-cs"/>
              </a:rPr>
              <a:t>saif.aldilaimi@icloud.com</a:t>
            </a:r>
          </a:p>
        </p:txBody>
      </p:sp>
      <p:pic>
        <p:nvPicPr>
          <p:cNvPr id="13" name="Bildplatzhalter 2"/>
          <p:cNvPicPr>
            <a:picLocks noGrp="1"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6275" y="1371600"/>
            <a:ext cx="874780" cy="1028700"/>
          </a:xfrm>
          <a:custGeom>
            <a:avLst/>
            <a:gdLst>
              <a:gd name="connsiteX0" fmla="*/ 621409 w 1242817"/>
              <a:gd name="connsiteY0" fmla="*/ 0 h 1371600"/>
              <a:gd name="connsiteX1" fmla="*/ 714980 w 1242817"/>
              <a:gd name="connsiteY1" fmla="*/ 25112 h 1371600"/>
              <a:gd name="connsiteX2" fmla="*/ 1151645 w 1242817"/>
              <a:gd name="connsiteY2" fmla="*/ 273842 h 1371600"/>
              <a:gd name="connsiteX3" fmla="*/ 1242817 w 1242817"/>
              <a:gd name="connsiteY3" fmla="*/ 436473 h 1371600"/>
              <a:gd name="connsiteX4" fmla="*/ 1242817 w 1242817"/>
              <a:gd name="connsiteY4" fmla="*/ 933932 h 1371600"/>
              <a:gd name="connsiteX5" fmla="*/ 1151645 w 1242817"/>
              <a:gd name="connsiteY5" fmla="*/ 1096563 h 1371600"/>
              <a:gd name="connsiteX6" fmla="*/ 714980 w 1242817"/>
              <a:gd name="connsiteY6" fmla="*/ 1350076 h 1371600"/>
              <a:gd name="connsiteX7" fmla="*/ 527838 w 1242817"/>
              <a:gd name="connsiteY7" fmla="*/ 1350076 h 1371600"/>
              <a:gd name="connsiteX8" fmla="*/ 91172 w 1242817"/>
              <a:gd name="connsiteY8" fmla="*/ 1096563 h 1371600"/>
              <a:gd name="connsiteX9" fmla="*/ 0 w 1242817"/>
              <a:gd name="connsiteY9" fmla="*/ 933932 h 1371600"/>
              <a:gd name="connsiteX10" fmla="*/ 0 w 1242817"/>
              <a:gd name="connsiteY10" fmla="*/ 436473 h 1371600"/>
              <a:gd name="connsiteX11" fmla="*/ 91172 w 1242817"/>
              <a:gd name="connsiteY11" fmla="*/ 273842 h 1371600"/>
              <a:gd name="connsiteX12" fmla="*/ 527838 w 1242817"/>
              <a:gd name="connsiteY12" fmla="*/ 25112 h 1371600"/>
              <a:gd name="connsiteX13" fmla="*/ 621409 w 1242817"/>
              <a:gd name="connsiteY13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42817" h="1371600">
                <a:moveTo>
                  <a:pt x="621409" y="0"/>
                </a:moveTo>
                <a:cubicBezTo>
                  <a:pt x="654998" y="0"/>
                  <a:pt x="688588" y="8370"/>
                  <a:pt x="714980" y="25112"/>
                </a:cubicBezTo>
                <a:cubicBezTo>
                  <a:pt x="1151645" y="273842"/>
                  <a:pt x="1151645" y="273842"/>
                  <a:pt x="1151645" y="273842"/>
                </a:cubicBezTo>
                <a:cubicBezTo>
                  <a:pt x="1199630" y="302542"/>
                  <a:pt x="1242817" y="374290"/>
                  <a:pt x="1242817" y="436473"/>
                </a:cubicBezTo>
                <a:cubicBezTo>
                  <a:pt x="1242817" y="933932"/>
                  <a:pt x="1242817" y="933932"/>
                  <a:pt x="1242817" y="933932"/>
                </a:cubicBezTo>
                <a:cubicBezTo>
                  <a:pt x="1242817" y="996115"/>
                  <a:pt x="1199630" y="1067864"/>
                  <a:pt x="1151645" y="1096563"/>
                </a:cubicBezTo>
                <a:cubicBezTo>
                  <a:pt x="714980" y="1350076"/>
                  <a:pt x="714980" y="1350076"/>
                  <a:pt x="714980" y="1350076"/>
                </a:cubicBezTo>
                <a:cubicBezTo>
                  <a:pt x="662197" y="1378775"/>
                  <a:pt x="580622" y="1378775"/>
                  <a:pt x="527838" y="1350076"/>
                </a:cubicBezTo>
                <a:cubicBezTo>
                  <a:pt x="91172" y="1096563"/>
                  <a:pt x="91172" y="1096563"/>
                  <a:pt x="91172" y="1096563"/>
                </a:cubicBezTo>
                <a:cubicBezTo>
                  <a:pt x="38388" y="1067864"/>
                  <a:pt x="0" y="996115"/>
                  <a:pt x="0" y="933932"/>
                </a:cubicBezTo>
                <a:lnTo>
                  <a:pt x="0" y="436473"/>
                </a:lnTo>
                <a:cubicBezTo>
                  <a:pt x="0" y="374290"/>
                  <a:pt x="38388" y="302542"/>
                  <a:pt x="91172" y="273842"/>
                </a:cubicBezTo>
                <a:cubicBezTo>
                  <a:pt x="527838" y="25112"/>
                  <a:pt x="527838" y="25112"/>
                  <a:pt x="527838" y="25112"/>
                </a:cubicBezTo>
                <a:cubicBezTo>
                  <a:pt x="554229" y="8370"/>
                  <a:pt x="587819" y="0"/>
                  <a:pt x="621409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737431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flythrough dir="out" hasBounce="1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7"/>
          <p:cNvSpPr txBox="1"/>
          <p:nvPr/>
        </p:nvSpPr>
        <p:spPr>
          <a:xfrm>
            <a:off x="126104" y="311350"/>
            <a:ext cx="4514700" cy="6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ctr" anchorCtr="0">
            <a:noAutofit/>
          </a:bodyPr>
          <a:lstStyle/>
          <a:p>
            <a:pPr lvl="0">
              <a:lnSpc>
                <a:spcPct val="90000"/>
              </a:lnSpc>
              <a:buClr>
                <a:srgbClr val="78909C"/>
              </a:buClr>
              <a:buSzPts val="2400"/>
              <a:defRPr/>
            </a:pPr>
            <a:r>
              <a:rPr kumimoji="0" lang="en" sz="2400" b="1" i="0" u="none" strike="noStrike" kern="0" cap="none" spc="0" normalizeH="0" baseline="0" noProof="0" dirty="0">
                <a:ln>
                  <a:noFill/>
                </a:ln>
                <a:solidFill>
                  <a:srgbClr val="78909C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t>Keras </a:t>
            </a:r>
            <a:r>
              <a:rPr lang="de-DE" sz="2400" b="1" kern="0" dirty="0">
                <a:solidFill>
                  <a:srgbClr val="262626"/>
                </a:solidFill>
                <a:latin typeface="Lato"/>
                <a:ea typeface="Lato"/>
                <a:cs typeface="Lato"/>
                <a:sym typeface="Lato"/>
              </a:rPr>
              <a:t>Activation Layer (</a:t>
            </a:r>
            <a:r>
              <a:rPr lang="de-DE" sz="2400" b="1" kern="0" dirty="0" err="1">
                <a:solidFill>
                  <a:srgbClr val="262626"/>
                </a:solidFill>
                <a:latin typeface="Lato"/>
                <a:ea typeface="Lato"/>
                <a:cs typeface="Lato"/>
                <a:sym typeface="Lato"/>
              </a:rPr>
              <a:t>ReLU</a:t>
            </a:r>
            <a:r>
              <a:rPr lang="de-DE" sz="2400" b="1" kern="0" dirty="0">
                <a:solidFill>
                  <a:srgbClr val="262626"/>
                </a:solidFill>
                <a:latin typeface="Lato"/>
                <a:ea typeface="Lato"/>
                <a:cs typeface="Lato"/>
                <a:sym typeface="Lato"/>
              </a:rPr>
              <a:t>)</a:t>
            </a:r>
            <a:endParaRPr kumimoji="0" sz="2400" b="1" i="0" u="none" strike="noStrike" kern="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Lato"/>
              <a:ea typeface="Lato"/>
              <a:cs typeface="Lato"/>
              <a:sym typeface="Lato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feld 1">
                <a:extLst>
                  <a:ext uri="{FF2B5EF4-FFF2-40B4-BE49-F238E27FC236}">
                    <a16:creationId xmlns:a16="http://schemas.microsoft.com/office/drawing/2014/main" id="{432019E7-4B60-48AB-8255-56695C85BCFE}"/>
                  </a:ext>
                </a:extLst>
              </p:cNvPr>
              <p:cNvSpPr txBox="1"/>
              <p:nvPr/>
            </p:nvSpPr>
            <p:spPr>
              <a:xfrm>
                <a:off x="557610" y="2049417"/>
                <a:ext cx="281810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de-DE" sz="1800" dirty="0">
                    <a:solidFill>
                      <a:schemeClr val="accent5"/>
                    </a:solidFill>
                  </a:rPr>
                  <a:t>Input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1800" b="0" i="0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de-DE" sz="1800" b="0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 :=</m:t>
                    </m:r>
                    <m:r>
                      <a:rPr lang="de-DE" sz="1800" b="0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de-DE" sz="1800" b="0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1800" b="0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de-DE" sz="1800" b="0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1800" b="0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de-DE" sz="1800" dirty="0">
                    <a:solidFill>
                      <a:schemeClr val="accent5"/>
                    </a:solidFill>
                  </a:rPr>
                  <a:t> Matrix</a:t>
                </a:r>
              </a:p>
            </p:txBody>
          </p:sp>
        </mc:Choice>
        <mc:Fallback xmlns="">
          <p:sp>
            <p:nvSpPr>
              <p:cNvPr id="2" name="Textfeld 1">
                <a:extLst>
                  <a:ext uri="{FF2B5EF4-FFF2-40B4-BE49-F238E27FC236}">
                    <a16:creationId xmlns:a16="http://schemas.microsoft.com/office/drawing/2014/main" id="{432019E7-4B60-48AB-8255-56695C85BC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610" y="2049417"/>
                <a:ext cx="2818105" cy="276999"/>
              </a:xfrm>
              <a:prstGeom prst="rect">
                <a:avLst/>
              </a:prstGeom>
              <a:blipFill>
                <a:blip r:embed="rId3"/>
                <a:stretch>
                  <a:fillRect l="-4968" t="-28261" b="-500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feld 29">
                <a:extLst>
                  <a:ext uri="{FF2B5EF4-FFF2-40B4-BE49-F238E27FC236}">
                    <a16:creationId xmlns:a16="http://schemas.microsoft.com/office/drawing/2014/main" id="{A9EF40D7-23D5-43D8-9C14-72BFD7F2C824}"/>
                  </a:ext>
                </a:extLst>
              </p:cNvPr>
              <p:cNvSpPr txBox="1"/>
              <p:nvPr/>
            </p:nvSpPr>
            <p:spPr>
              <a:xfrm>
                <a:off x="557610" y="2399895"/>
                <a:ext cx="281810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de-DE" sz="1800" dirty="0">
                    <a:solidFill>
                      <a:schemeClr val="accent2"/>
                    </a:solidFill>
                  </a:rPr>
                  <a:t>Output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1800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Y</m:t>
                    </m:r>
                    <m:r>
                      <a:rPr lang="de-DE" sz="1800" b="0" i="0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180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:=</m:t>
                    </m:r>
                    <m:r>
                      <a:rPr lang="de-DE" sz="180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de-DE" sz="180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180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de-DE" sz="180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180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de-DE" sz="1800" dirty="0">
                    <a:solidFill>
                      <a:schemeClr val="accent2"/>
                    </a:solidFill>
                  </a:rPr>
                  <a:t> Matrix</a:t>
                </a:r>
              </a:p>
            </p:txBody>
          </p:sp>
        </mc:Choice>
        <mc:Fallback xmlns="">
          <p:sp>
            <p:nvSpPr>
              <p:cNvPr id="30" name="Textfeld 29">
                <a:extLst>
                  <a:ext uri="{FF2B5EF4-FFF2-40B4-BE49-F238E27FC236}">
                    <a16:creationId xmlns:a16="http://schemas.microsoft.com/office/drawing/2014/main" id="{A9EF40D7-23D5-43D8-9C14-72BFD7F2C8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610" y="2399895"/>
                <a:ext cx="2818105" cy="276999"/>
              </a:xfrm>
              <a:prstGeom prst="rect">
                <a:avLst/>
              </a:prstGeom>
              <a:blipFill>
                <a:blip r:embed="rId4"/>
                <a:stretch>
                  <a:fillRect l="-4968" t="-28889" b="-5111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3F604209-4FB4-49EC-AF51-5F97A9062281}"/>
                  </a:ext>
                </a:extLst>
              </p:cNvPr>
              <p:cNvSpPr txBox="1"/>
              <p:nvPr/>
            </p:nvSpPr>
            <p:spPr>
              <a:xfrm>
                <a:off x="4044177" y="1787387"/>
                <a:ext cx="4542213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8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de-DE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de-DE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de-DE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de-DE" sz="2800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p>
                            <m:sSupPr>
                              <m:ctrlPr>
                                <a:rPr lang="de-DE" sz="28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28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de-DE" sz="28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de-DE" sz="2800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de-DE" sz="2800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</m:oMath>
                  </m:oMathPara>
                </a14:m>
                <a:endParaRPr lang="de-DE" sz="28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3F604209-4FB4-49EC-AF51-5F97A90622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4177" y="1787387"/>
                <a:ext cx="4542213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hteck 8">
            <a:extLst>
              <a:ext uri="{FF2B5EF4-FFF2-40B4-BE49-F238E27FC236}">
                <a16:creationId xmlns:a16="http://schemas.microsoft.com/office/drawing/2014/main" id="{0DE4F998-CB46-4DF7-92E3-8CC6F896CFCB}"/>
              </a:ext>
            </a:extLst>
          </p:cNvPr>
          <p:cNvSpPr/>
          <p:nvPr/>
        </p:nvSpPr>
        <p:spPr>
          <a:xfrm>
            <a:off x="2600822" y="1049975"/>
            <a:ext cx="40799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600" dirty="0" err="1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output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= </a:t>
            </a:r>
            <a:r>
              <a:rPr lang="de-DE" sz="1600" dirty="0" err="1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activation</a:t>
            </a:r>
            <a:r>
              <a:rPr lang="de-DE" sz="16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solidFill>
                  <a:srgbClr val="00B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dot</a:t>
            </a:r>
            <a:r>
              <a:rPr lang="de-DE" sz="1600" dirty="0">
                <a:solidFill>
                  <a:srgbClr val="00B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 </a:t>
            </a:r>
            <a:r>
              <a:rPr lang="de-DE" sz="1600" dirty="0" err="1">
                <a:solidFill>
                  <a:srgbClr val="00B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input</a:t>
            </a:r>
            <a:r>
              <a:rPr lang="de-DE" sz="1600" dirty="0">
                <a:solidFill>
                  <a:srgbClr val="00B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de-DE" sz="1600" dirty="0" err="1">
                <a:solidFill>
                  <a:srgbClr val="00B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kernel</a:t>
            </a:r>
            <a:r>
              <a:rPr lang="de-DE" sz="1600" dirty="0">
                <a:solidFill>
                  <a:srgbClr val="00B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) + </a:t>
            </a:r>
            <a:r>
              <a:rPr lang="de-DE" sz="1600" dirty="0" err="1">
                <a:solidFill>
                  <a:srgbClr val="00B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bias</a:t>
            </a:r>
            <a:r>
              <a:rPr lang="de-DE" sz="1600" dirty="0">
                <a:solidFill>
                  <a:srgbClr val="00B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3DA98AE0-58D8-4797-91F9-7C41DDE33C5C}"/>
                  </a:ext>
                </a:extLst>
              </p:cNvPr>
              <p:cNvSpPr txBox="1"/>
              <p:nvPr/>
            </p:nvSpPr>
            <p:spPr>
              <a:xfrm>
                <a:off x="4889825" y="2329597"/>
                <a:ext cx="3813021" cy="120148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25000"/>
                  </a:lnSpc>
                </a:pPr>
                <a14:m>
                  <m:oMath xmlns:m="http://schemas.openxmlformats.org/officeDocument/2006/math">
                    <m:r>
                      <a:rPr lang="pt-BR" sz="2800" i="1" spc="15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pt-BR" sz="2800" i="1" spc="15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sz="2800" i="1" spc="15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pt-BR" sz="2800" i="1" spc="15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pt-BR" sz="2800" i="1" spc="15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pt-BR" sz="2800" i="1" spc="15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de-DE" sz="2800" i="1" spc="15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0,</m:t>
                            </m:r>
                            <m:r>
                              <a:rPr lang="pt-BR" sz="2800" i="1" spc="15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pt-BR" sz="2800" i="1" spc="15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pt-BR" sz="2800" i="1" spc="15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&lt;0</m:t>
                            </m:r>
                          </m:e>
                          <m:e>
                            <m:r>
                              <a:rPr lang="pt-BR" sz="2800" i="1" spc="15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&amp;</m:t>
                            </m:r>
                            <m:r>
                              <a:rPr lang="pt-BR" sz="2800" i="1" spc="15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pt-BR" sz="2800" i="1" spc="15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,  </m:t>
                            </m:r>
                            <m:r>
                              <a:rPr lang="pt-BR" sz="2800" i="1" spc="15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pt-BR" sz="2800" i="1" spc="15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≥0</m:t>
                            </m:r>
                          </m:e>
                        </m:eqArr>
                      </m:e>
                    </m:d>
                  </m:oMath>
                </a14:m>
                <a:r>
                  <a:rPr lang="de-DE" sz="2800" spc="15" dirty="0">
                    <a:solidFill>
                      <a:srgbClr val="C00000"/>
                    </a:solidFill>
                  </a:rPr>
                  <a:t> </a:t>
                </a:r>
              </a:p>
            </p:txBody>
          </p:sp>
        </mc:Choice>
        <mc:Fallback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3DA98AE0-58D8-4797-91F9-7C41DDE33C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9825" y="2329597"/>
                <a:ext cx="3813021" cy="120148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AD70EE95-EBC4-4725-B66F-653CE4AFCA0E}"/>
                  </a:ext>
                </a:extLst>
              </p:cNvPr>
              <p:cNvSpPr txBox="1"/>
              <p:nvPr/>
            </p:nvSpPr>
            <p:spPr>
              <a:xfrm>
                <a:off x="4889825" y="3832682"/>
                <a:ext cx="2470742" cy="2666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25000"/>
                  </a:lnSpc>
                </a:pPr>
                <a:r>
                  <a:rPr lang="pt-BR" sz="1500" spc="15" dirty="0"/>
                  <a:t>Wertebereich </a:t>
                </a:r>
                <a14:m>
                  <m:oMath xmlns:m="http://schemas.openxmlformats.org/officeDocument/2006/math">
                    <m:r>
                      <a:rPr lang="pt-BR" sz="1500" i="1" spc="15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de-DE" sz="1500" spc="15" dirty="0"/>
                  <a:t> [0,∞)</a:t>
                </a:r>
              </a:p>
            </p:txBody>
          </p:sp>
        </mc:Choice>
        <mc:Fallback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AD70EE95-EBC4-4725-B66F-653CE4AFCA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9825" y="3832682"/>
                <a:ext cx="2470742" cy="266611"/>
              </a:xfrm>
              <a:prstGeom prst="rect">
                <a:avLst/>
              </a:prstGeom>
              <a:blipFill>
                <a:blip r:embed="rId7"/>
                <a:stretch>
                  <a:fillRect l="-4691" t="-9302" b="-4418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91049484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7"/>
          <p:cNvSpPr txBox="1"/>
          <p:nvPr/>
        </p:nvSpPr>
        <p:spPr>
          <a:xfrm>
            <a:off x="126104" y="311350"/>
            <a:ext cx="4514700" cy="6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8909C"/>
              </a:buClr>
              <a:buSzPts val="2400"/>
              <a:buFont typeface="Lato"/>
              <a:buNone/>
              <a:tabLst/>
              <a:defRPr/>
            </a:pPr>
            <a:r>
              <a:rPr kumimoji="0" lang="en" sz="2400" b="1" i="0" u="none" strike="noStrike" kern="0" cap="none" spc="0" normalizeH="0" baseline="0" noProof="0" dirty="0" err="1">
                <a:ln>
                  <a:noFill/>
                </a:ln>
                <a:solidFill>
                  <a:srgbClr val="78909C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t>Keras</a:t>
            </a:r>
            <a:r>
              <a:rPr kumimoji="0" lang="en" sz="2400" b="1" i="0" u="none" strike="noStrike" kern="0" cap="none" spc="0" normalizeH="0" baseline="0" noProof="0" dirty="0">
                <a:ln>
                  <a:noFill/>
                </a:ln>
                <a:solidFill>
                  <a:srgbClr val="78909C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t> </a:t>
            </a:r>
            <a:r>
              <a:rPr kumimoji="0" lang="de-DE" sz="2400" b="1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t>Dropout</a:t>
            </a:r>
            <a:r>
              <a:rPr kumimoji="0" lang="en" sz="2400" b="1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t> Layer</a:t>
            </a:r>
            <a:endParaRPr kumimoji="0" sz="2400" b="1" i="0" u="none" strike="noStrike" kern="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AF06559C-4407-4F2E-BC62-86E1870189F2}"/>
              </a:ext>
            </a:extLst>
          </p:cNvPr>
          <p:cNvSpPr/>
          <p:nvPr/>
        </p:nvSpPr>
        <p:spPr>
          <a:xfrm>
            <a:off x="126104" y="1037632"/>
            <a:ext cx="2594794" cy="3145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de-DE" sz="1050" b="1" dirty="0" err="1">
                <a:solidFill>
                  <a:srgbClr val="403F53"/>
                </a:solidFill>
                <a:latin typeface="Courier New"/>
                <a:ea typeface="Courier New"/>
                <a:cs typeface="Courier New"/>
                <a:sym typeface="Courier New"/>
              </a:rPr>
              <a:t>model.</a:t>
            </a:r>
            <a:r>
              <a:rPr lang="de-DE" sz="1050" b="1" dirty="0" err="1">
                <a:solidFill>
                  <a:srgbClr val="0C969B"/>
                </a:solidFill>
                <a:latin typeface="Courier New"/>
                <a:ea typeface="Courier New"/>
                <a:cs typeface="Courier New"/>
                <a:sym typeface="Courier New"/>
              </a:rPr>
              <a:t>add</a:t>
            </a:r>
            <a:r>
              <a:rPr lang="de-DE" sz="1050" b="1" dirty="0">
                <a:solidFill>
                  <a:srgbClr val="403F53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de-DE" sz="1050" b="1" dirty="0">
                <a:solidFill>
                  <a:srgbClr val="0C969B"/>
                </a:solidFill>
                <a:latin typeface="Courier New"/>
                <a:ea typeface="Courier New"/>
                <a:cs typeface="Courier New"/>
                <a:sym typeface="Courier New"/>
              </a:rPr>
              <a:t>Dropout</a:t>
            </a:r>
            <a:r>
              <a:rPr lang="de-DE" sz="1050" b="1" dirty="0">
                <a:solidFill>
                  <a:srgbClr val="403F53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de-DE" sz="1050" b="1" dirty="0">
                <a:solidFill>
                  <a:srgbClr val="AA0982"/>
                </a:solidFill>
                <a:latin typeface="Courier New"/>
                <a:ea typeface="Courier New"/>
                <a:cs typeface="Courier New"/>
                <a:sym typeface="Courier New"/>
              </a:rPr>
              <a:t>...</a:t>
            </a:r>
            <a:r>
              <a:rPr lang="de-DE" sz="1050" b="1" dirty="0">
                <a:solidFill>
                  <a:srgbClr val="403F53"/>
                </a:solidFill>
                <a:latin typeface="Courier New"/>
                <a:ea typeface="Courier New"/>
                <a:cs typeface="Courier New"/>
                <a:sym typeface="Courier New"/>
              </a:rPr>
              <a:t>))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E9B46753-FC2A-465D-90E2-9333E77FD1D0}"/>
              </a:ext>
            </a:extLst>
          </p:cNvPr>
          <p:cNvSpPr/>
          <p:nvPr/>
        </p:nvSpPr>
        <p:spPr>
          <a:xfrm>
            <a:off x="656768" y="1628241"/>
            <a:ext cx="1838965" cy="4732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de-DE" b="1" dirty="0">
                <a:solidFill>
                  <a:srgbClr val="0C969B"/>
                </a:solidFill>
                <a:latin typeface="Courier New"/>
                <a:ea typeface="Courier New"/>
                <a:cs typeface="Courier New"/>
                <a:sym typeface="Courier New"/>
              </a:rPr>
              <a:t>Dropout</a:t>
            </a:r>
            <a:r>
              <a:rPr lang="de-DE" b="1" dirty="0">
                <a:solidFill>
                  <a:srgbClr val="403F53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de-DE" b="1" dirty="0">
                <a:solidFill>
                  <a:srgbClr val="AA0982"/>
                </a:solidFill>
                <a:latin typeface="Courier New"/>
                <a:ea typeface="Courier New"/>
                <a:cs typeface="Courier New"/>
                <a:sym typeface="Courier New"/>
              </a:rPr>
              <a:t>...</a:t>
            </a:r>
            <a:r>
              <a:rPr lang="de-DE" b="1" dirty="0">
                <a:solidFill>
                  <a:srgbClr val="403F53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</a:p>
        </p:txBody>
      </p:sp>
      <p:cxnSp>
        <p:nvCxnSpPr>
          <p:cNvPr id="15" name="Verbinder: gekrümmt 14">
            <a:extLst>
              <a:ext uri="{FF2B5EF4-FFF2-40B4-BE49-F238E27FC236}">
                <a16:creationId xmlns:a16="http://schemas.microsoft.com/office/drawing/2014/main" id="{81A4C569-EB84-4FC3-93DA-9CE2D1171397}"/>
              </a:ext>
            </a:extLst>
          </p:cNvPr>
          <p:cNvCxnSpPr>
            <a:cxnSpLocks/>
          </p:cNvCxnSpPr>
          <p:nvPr/>
        </p:nvCxnSpPr>
        <p:spPr>
          <a:xfrm rot="5400000">
            <a:off x="1304105" y="1334144"/>
            <a:ext cx="276099" cy="312096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hteck 18">
            <a:extLst>
              <a:ext uri="{FF2B5EF4-FFF2-40B4-BE49-F238E27FC236}">
                <a16:creationId xmlns:a16="http://schemas.microsoft.com/office/drawing/2014/main" id="{F723D33A-E86B-4B66-A3E0-2EE497E7AC33}"/>
              </a:ext>
            </a:extLst>
          </p:cNvPr>
          <p:cNvSpPr/>
          <p:nvPr/>
        </p:nvSpPr>
        <p:spPr>
          <a:xfrm>
            <a:off x="656768" y="2209722"/>
            <a:ext cx="30740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Symbol" panose="05050102010706020507" pitchFamily="18" charset="2"/>
              <a:buChar char="-"/>
            </a:pP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Rate</a:t>
            </a:r>
            <a:endParaRPr lang="de-DE" dirty="0">
              <a:solidFill>
                <a:schemeClr val="bg1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26AB5826-1B91-436D-86CD-684579133D90}"/>
              </a:ext>
            </a:extLst>
          </p:cNvPr>
          <p:cNvSpPr/>
          <p:nvPr/>
        </p:nvSpPr>
        <p:spPr>
          <a:xfrm>
            <a:off x="441965" y="2861084"/>
            <a:ext cx="1976823" cy="4732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de-DE" b="1" dirty="0">
                <a:solidFill>
                  <a:srgbClr val="0C969B"/>
                </a:solidFill>
                <a:latin typeface="Courier New"/>
                <a:ea typeface="Courier New"/>
                <a:cs typeface="Courier New"/>
                <a:sym typeface="Courier New"/>
              </a:rPr>
              <a:t> Dropout</a:t>
            </a:r>
            <a:r>
              <a:rPr lang="de-DE" b="1" dirty="0">
                <a:solidFill>
                  <a:srgbClr val="403F53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de-DE" b="1" dirty="0">
                <a:solidFill>
                  <a:srgbClr val="AA0982"/>
                </a:solidFill>
                <a:latin typeface="Courier New"/>
                <a:ea typeface="Courier New"/>
                <a:cs typeface="Courier New"/>
                <a:sym typeface="Courier New"/>
              </a:rPr>
              <a:t>0.5</a:t>
            </a:r>
            <a:r>
              <a:rPr lang="de-DE" b="1" dirty="0">
                <a:solidFill>
                  <a:srgbClr val="403F53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0812140C-E73A-4281-A813-AE6CC9683785}"/>
              </a:ext>
            </a:extLst>
          </p:cNvPr>
          <p:cNvSpPr/>
          <p:nvPr/>
        </p:nvSpPr>
        <p:spPr>
          <a:xfrm>
            <a:off x="3016445" y="2571749"/>
            <a:ext cx="639337" cy="639337"/>
          </a:xfrm>
          <a:prstGeom prst="ellipse">
            <a:avLst/>
          </a:prstGeom>
          <a:solidFill>
            <a:srgbClr val="00B0F0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X</a:t>
            </a:r>
          </a:p>
        </p:txBody>
      </p:sp>
      <p:sp>
        <p:nvSpPr>
          <p:cNvPr id="39" name="Ellipse 38">
            <a:extLst>
              <a:ext uri="{FF2B5EF4-FFF2-40B4-BE49-F238E27FC236}">
                <a16:creationId xmlns:a16="http://schemas.microsoft.com/office/drawing/2014/main" id="{5B0720D0-140E-4209-A579-40A61C0123B7}"/>
              </a:ext>
            </a:extLst>
          </p:cNvPr>
          <p:cNvSpPr/>
          <p:nvPr/>
        </p:nvSpPr>
        <p:spPr>
          <a:xfrm>
            <a:off x="4640804" y="1352140"/>
            <a:ext cx="639337" cy="639337"/>
          </a:xfrm>
          <a:prstGeom prst="ellipse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40" name="Ellipse 39">
            <a:extLst>
              <a:ext uri="{FF2B5EF4-FFF2-40B4-BE49-F238E27FC236}">
                <a16:creationId xmlns:a16="http://schemas.microsoft.com/office/drawing/2014/main" id="{0CCAFBC1-9A3D-4D46-AEAC-FC3EE03F59C2}"/>
              </a:ext>
            </a:extLst>
          </p:cNvPr>
          <p:cNvSpPr/>
          <p:nvPr/>
        </p:nvSpPr>
        <p:spPr>
          <a:xfrm>
            <a:off x="4640804" y="2209722"/>
            <a:ext cx="639337" cy="639337"/>
          </a:xfrm>
          <a:prstGeom prst="ellipse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2</a:t>
            </a:r>
          </a:p>
        </p:txBody>
      </p:sp>
      <p:sp>
        <p:nvSpPr>
          <p:cNvPr id="41" name="Ellipse 40">
            <a:extLst>
              <a:ext uri="{FF2B5EF4-FFF2-40B4-BE49-F238E27FC236}">
                <a16:creationId xmlns:a16="http://schemas.microsoft.com/office/drawing/2014/main" id="{D2A657D8-3997-4D2E-8D11-4AB0ED63C290}"/>
              </a:ext>
            </a:extLst>
          </p:cNvPr>
          <p:cNvSpPr/>
          <p:nvPr/>
        </p:nvSpPr>
        <p:spPr>
          <a:xfrm>
            <a:off x="4640803" y="3064859"/>
            <a:ext cx="639337" cy="639337"/>
          </a:xfrm>
          <a:prstGeom prst="ellipse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…</a:t>
            </a:r>
          </a:p>
        </p:txBody>
      </p:sp>
      <p:sp>
        <p:nvSpPr>
          <p:cNvPr id="42" name="Ellipse 41">
            <a:extLst>
              <a:ext uri="{FF2B5EF4-FFF2-40B4-BE49-F238E27FC236}">
                <a16:creationId xmlns:a16="http://schemas.microsoft.com/office/drawing/2014/main" id="{AB2A148C-B8BB-4B90-BEC2-284DF3612BA3}"/>
              </a:ext>
            </a:extLst>
          </p:cNvPr>
          <p:cNvSpPr/>
          <p:nvPr/>
        </p:nvSpPr>
        <p:spPr>
          <a:xfrm>
            <a:off x="4640802" y="3919996"/>
            <a:ext cx="639337" cy="639337"/>
          </a:xfrm>
          <a:prstGeom prst="ellipse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/>
              <a:t>256</a:t>
            </a:r>
          </a:p>
        </p:txBody>
      </p: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07A7AEC0-C965-40BA-95DD-3006DCB72C9C}"/>
              </a:ext>
            </a:extLst>
          </p:cNvPr>
          <p:cNvCxnSpPr>
            <a:stCxn id="21" idx="6"/>
            <a:endCxn id="39" idx="2"/>
          </p:cNvCxnSpPr>
          <p:nvPr/>
        </p:nvCxnSpPr>
        <p:spPr>
          <a:xfrm flipV="1">
            <a:off x="3655782" y="1671809"/>
            <a:ext cx="985022" cy="12196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F0508C67-174F-4E5B-8840-09C626A31AF2}"/>
              </a:ext>
            </a:extLst>
          </p:cNvPr>
          <p:cNvCxnSpPr>
            <a:stCxn id="21" idx="6"/>
            <a:endCxn id="40" idx="2"/>
          </p:cNvCxnSpPr>
          <p:nvPr/>
        </p:nvCxnSpPr>
        <p:spPr>
          <a:xfrm flipV="1">
            <a:off x="3655782" y="2529391"/>
            <a:ext cx="985022" cy="3620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2BACCF01-4F29-4F23-9B2A-A09D3ED89029}"/>
              </a:ext>
            </a:extLst>
          </p:cNvPr>
          <p:cNvCxnSpPr>
            <a:stCxn id="21" idx="6"/>
            <a:endCxn id="41" idx="2"/>
          </p:cNvCxnSpPr>
          <p:nvPr/>
        </p:nvCxnSpPr>
        <p:spPr>
          <a:xfrm>
            <a:off x="3655782" y="2891418"/>
            <a:ext cx="985021" cy="4931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411F1374-738C-4256-A72A-011EDF14FE90}"/>
              </a:ext>
            </a:extLst>
          </p:cNvPr>
          <p:cNvCxnSpPr>
            <a:stCxn id="21" idx="6"/>
            <a:endCxn id="42" idx="2"/>
          </p:cNvCxnSpPr>
          <p:nvPr/>
        </p:nvCxnSpPr>
        <p:spPr>
          <a:xfrm>
            <a:off x="3655782" y="2891418"/>
            <a:ext cx="985020" cy="13482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Verbinder: gekrümmt 3">
            <a:extLst>
              <a:ext uri="{FF2B5EF4-FFF2-40B4-BE49-F238E27FC236}">
                <a16:creationId xmlns:a16="http://schemas.microsoft.com/office/drawing/2014/main" id="{BD6A0CC5-9B5B-429E-B9EE-0A06556491D5}"/>
              </a:ext>
            </a:extLst>
          </p:cNvPr>
          <p:cNvCxnSpPr>
            <a:cxnSpLocks/>
            <a:stCxn id="19" idx="1"/>
            <a:endCxn id="37" idx="1"/>
          </p:cNvCxnSpPr>
          <p:nvPr/>
        </p:nvCxnSpPr>
        <p:spPr>
          <a:xfrm rot="10800000" flipV="1">
            <a:off x="441966" y="2394387"/>
            <a:ext cx="214803" cy="703299"/>
          </a:xfrm>
          <a:prstGeom prst="curvedConnector3">
            <a:avLst>
              <a:gd name="adj1" fmla="val 20642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Ellipse 21">
            <a:extLst>
              <a:ext uri="{FF2B5EF4-FFF2-40B4-BE49-F238E27FC236}">
                <a16:creationId xmlns:a16="http://schemas.microsoft.com/office/drawing/2014/main" id="{33B43770-43C9-456B-8F0E-6E7556A01A75}"/>
              </a:ext>
            </a:extLst>
          </p:cNvPr>
          <p:cNvSpPr/>
          <p:nvPr/>
        </p:nvSpPr>
        <p:spPr>
          <a:xfrm>
            <a:off x="5919143" y="1352140"/>
            <a:ext cx="639337" cy="639337"/>
          </a:xfrm>
          <a:prstGeom prst="ellipse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A</a:t>
            </a:r>
          </a:p>
        </p:txBody>
      </p:sp>
      <p:sp>
        <p:nvSpPr>
          <p:cNvPr id="24" name="Ellipse 23">
            <a:extLst>
              <a:ext uri="{FF2B5EF4-FFF2-40B4-BE49-F238E27FC236}">
                <a16:creationId xmlns:a16="http://schemas.microsoft.com/office/drawing/2014/main" id="{036D8D6D-FFFF-4107-90F4-5938EA482D7F}"/>
              </a:ext>
            </a:extLst>
          </p:cNvPr>
          <p:cNvSpPr/>
          <p:nvPr/>
        </p:nvSpPr>
        <p:spPr>
          <a:xfrm>
            <a:off x="5919143" y="2209722"/>
            <a:ext cx="639337" cy="639337"/>
          </a:xfrm>
          <a:prstGeom prst="ellipse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A</a:t>
            </a:r>
          </a:p>
        </p:txBody>
      </p:sp>
      <p:sp>
        <p:nvSpPr>
          <p:cNvPr id="26" name="Ellipse 25">
            <a:extLst>
              <a:ext uri="{FF2B5EF4-FFF2-40B4-BE49-F238E27FC236}">
                <a16:creationId xmlns:a16="http://schemas.microsoft.com/office/drawing/2014/main" id="{B4EE908A-5083-43F5-AB14-E9F82189EFB5}"/>
              </a:ext>
            </a:extLst>
          </p:cNvPr>
          <p:cNvSpPr/>
          <p:nvPr/>
        </p:nvSpPr>
        <p:spPr>
          <a:xfrm>
            <a:off x="5919142" y="3064859"/>
            <a:ext cx="639337" cy="639337"/>
          </a:xfrm>
          <a:prstGeom prst="ellipse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…</a:t>
            </a:r>
          </a:p>
        </p:txBody>
      </p:sp>
      <p:sp>
        <p:nvSpPr>
          <p:cNvPr id="28" name="Ellipse 27">
            <a:extLst>
              <a:ext uri="{FF2B5EF4-FFF2-40B4-BE49-F238E27FC236}">
                <a16:creationId xmlns:a16="http://schemas.microsoft.com/office/drawing/2014/main" id="{18AB9839-2421-4CD8-8294-DD010B1F3AC3}"/>
              </a:ext>
            </a:extLst>
          </p:cNvPr>
          <p:cNvSpPr/>
          <p:nvPr/>
        </p:nvSpPr>
        <p:spPr>
          <a:xfrm>
            <a:off x="5919141" y="3919996"/>
            <a:ext cx="639337" cy="639337"/>
          </a:xfrm>
          <a:prstGeom prst="ellipse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A</a:t>
            </a:r>
          </a:p>
        </p:txBody>
      </p: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3D77CFCC-68A6-49A9-B822-1FF6D6134EBB}"/>
              </a:ext>
            </a:extLst>
          </p:cNvPr>
          <p:cNvCxnSpPr>
            <a:cxnSpLocks/>
            <a:stCxn id="39" idx="6"/>
            <a:endCxn id="22" idx="2"/>
          </p:cNvCxnSpPr>
          <p:nvPr/>
        </p:nvCxnSpPr>
        <p:spPr>
          <a:xfrm>
            <a:off x="5280141" y="1671809"/>
            <a:ext cx="63900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C0253674-0D6D-44E6-A6C3-FDB9FCB9BC53}"/>
              </a:ext>
            </a:extLst>
          </p:cNvPr>
          <p:cNvCxnSpPr>
            <a:stCxn id="40" idx="6"/>
            <a:endCxn id="24" idx="2"/>
          </p:cNvCxnSpPr>
          <p:nvPr/>
        </p:nvCxnSpPr>
        <p:spPr>
          <a:xfrm>
            <a:off x="5280141" y="2529391"/>
            <a:ext cx="63900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76AD5FAB-5E9D-4D83-BFDC-174593E07A68}"/>
              </a:ext>
            </a:extLst>
          </p:cNvPr>
          <p:cNvCxnSpPr>
            <a:stCxn id="41" idx="6"/>
            <a:endCxn id="26" idx="2"/>
          </p:cNvCxnSpPr>
          <p:nvPr/>
        </p:nvCxnSpPr>
        <p:spPr>
          <a:xfrm>
            <a:off x="5280140" y="3384528"/>
            <a:ext cx="63900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236F6323-225C-48F6-A878-84AE07B40B37}"/>
              </a:ext>
            </a:extLst>
          </p:cNvPr>
          <p:cNvCxnSpPr>
            <a:stCxn id="42" idx="6"/>
            <a:endCxn id="28" idx="2"/>
          </p:cNvCxnSpPr>
          <p:nvPr/>
        </p:nvCxnSpPr>
        <p:spPr>
          <a:xfrm>
            <a:off x="5280139" y="4239665"/>
            <a:ext cx="63900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Ellipse 21">
            <a:extLst>
              <a:ext uri="{FF2B5EF4-FFF2-40B4-BE49-F238E27FC236}">
                <a16:creationId xmlns:a16="http://schemas.microsoft.com/office/drawing/2014/main" id="{6DF35CAD-BF4C-2B4E-A4A9-989920E76ABE}"/>
              </a:ext>
            </a:extLst>
          </p:cNvPr>
          <p:cNvSpPr/>
          <p:nvPr/>
        </p:nvSpPr>
        <p:spPr>
          <a:xfrm>
            <a:off x="7249896" y="1344282"/>
            <a:ext cx="639337" cy="639337"/>
          </a:xfrm>
          <a:prstGeom prst="ellipse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D</a:t>
            </a:r>
          </a:p>
        </p:txBody>
      </p:sp>
      <p:sp>
        <p:nvSpPr>
          <p:cNvPr id="31" name="Ellipse 23">
            <a:extLst>
              <a:ext uri="{FF2B5EF4-FFF2-40B4-BE49-F238E27FC236}">
                <a16:creationId xmlns:a16="http://schemas.microsoft.com/office/drawing/2014/main" id="{CED5F082-9C3F-ED46-ADA7-A1475D5788CD}"/>
              </a:ext>
            </a:extLst>
          </p:cNvPr>
          <p:cNvSpPr/>
          <p:nvPr/>
        </p:nvSpPr>
        <p:spPr>
          <a:xfrm>
            <a:off x="7249896" y="2201864"/>
            <a:ext cx="639337" cy="639337"/>
          </a:xfrm>
          <a:prstGeom prst="ellipse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D</a:t>
            </a:r>
          </a:p>
        </p:txBody>
      </p:sp>
      <p:sp>
        <p:nvSpPr>
          <p:cNvPr id="32" name="Ellipse 25">
            <a:extLst>
              <a:ext uri="{FF2B5EF4-FFF2-40B4-BE49-F238E27FC236}">
                <a16:creationId xmlns:a16="http://schemas.microsoft.com/office/drawing/2014/main" id="{5E73D384-32A4-CF4A-B7EB-625A80B1D04F}"/>
              </a:ext>
            </a:extLst>
          </p:cNvPr>
          <p:cNvSpPr/>
          <p:nvPr/>
        </p:nvSpPr>
        <p:spPr>
          <a:xfrm>
            <a:off x="7249895" y="3057001"/>
            <a:ext cx="639337" cy="639337"/>
          </a:xfrm>
          <a:prstGeom prst="ellipse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…</a:t>
            </a:r>
          </a:p>
        </p:txBody>
      </p:sp>
      <p:sp>
        <p:nvSpPr>
          <p:cNvPr id="33" name="Ellipse 27">
            <a:extLst>
              <a:ext uri="{FF2B5EF4-FFF2-40B4-BE49-F238E27FC236}">
                <a16:creationId xmlns:a16="http://schemas.microsoft.com/office/drawing/2014/main" id="{744B0255-1537-4042-9472-35C5BAB2EB41}"/>
              </a:ext>
            </a:extLst>
          </p:cNvPr>
          <p:cNvSpPr/>
          <p:nvPr/>
        </p:nvSpPr>
        <p:spPr>
          <a:xfrm>
            <a:off x="7249894" y="3912138"/>
            <a:ext cx="639337" cy="639337"/>
          </a:xfrm>
          <a:prstGeom prst="ellipse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D</a:t>
            </a:r>
          </a:p>
        </p:txBody>
      </p:sp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E317A539-A785-0D47-A06E-F1E49366110F}"/>
              </a:ext>
            </a:extLst>
          </p:cNvPr>
          <p:cNvCxnSpPr>
            <a:stCxn id="22" idx="6"/>
            <a:endCxn id="30" idx="2"/>
          </p:cNvCxnSpPr>
          <p:nvPr/>
        </p:nvCxnSpPr>
        <p:spPr>
          <a:xfrm flipV="1">
            <a:off x="6558480" y="1663951"/>
            <a:ext cx="691416" cy="78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85E7D799-91DC-B640-A986-BAF18B3724D5}"/>
              </a:ext>
            </a:extLst>
          </p:cNvPr>
          <p:cNvCxnSpPr>
            <a:cxnSpLocks/>
            <a:stCxn id="24" idx="6"/>
            <a:endCxn id="31" idx="2"/>
          </p:cNvCxnSpPr>
          <p:nvPr/>
        </p:nvCxnSpPr>
        <p:spPr>
          <a:xfrm flipV="1">
            <a:off x="6558480" y="2521533"/>
            <a:ext cx="691416" cy="78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1638D7DE-09B8-324F-BFB5-15DCFD5D2281}"/>
              </a:ext>
            </a:extLst>
          </p:cNvPr>
          <p:cNvCxnSpPr>
            <a:cxnSpLocks/>
            <a:stCxn id="28" idx="6"/>
            <a:endCxn id="33" idx="2"/>
          </p:cNvCxnSpPr>
          <p:nvPr/>
        </p:nvCxnSpPr>
        <p:spPr>
          <a:xfrm flipV="1">
            <a:off x="6558478" y="4231807"/>
            <a:ext cx="691416" cy="78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72B3D44E-40D9-C946-AAAE-4A22ED526BF4}"/>
              </a:ext>
            </a:extLst>
          </p:cNvPr>
          <p:cNvCxnSpPr>
            <a:cxnSpLocks/>
            <a:stCxn id="26" idx="6"/>
            <a:endCxn id="32" idx="2"/>
          </p:cNvCxnSpPr>
          <p:nvPr/>
        </p:nvCxnSpPr>
        <p:spPr>
          <a:xfrm flipV="1">
            <a:off x="6558479" y="3376670"/>
            <a:ext cx="691416" cy="78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3" grpId="0"/>
      <p:bldP spid="19" grpId="0"/>
      <p:bldP spid="37" grpId="0"/>
      <p:bldP spid="21" grpId="0" animBg="1"/>
      <p:bldP spid="39" grpId="0" animBg="1"/>
      <p:bldP spid="40" grpId="0" animBg="1"/>
      <p:bldP spid="41" grpId="0" animBg="1"/>
      <p:bldP spid="42" grpId="0" animBg="1"/>
      <p:bldP spid="22" grpId="0" animBg="1"/>
      <p:bldP spid="24" grpId="0" animBg="1"/>
      <p:bldP spid="26" grpId="0" animBg="1"/>
      <p:bldP spid="28" grpId="0" animBg="1"/>
      <p:bldP spid="30" grpId="0" animBg="1"/>
      <p:bldP spid="31" grpId="0" animBg="1"/>
      <p:bldP spid="32" grpId="0" animBg="1"/>
      <p:bldP spid="3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7"/>
          <p:cNvSpPr txBox="1"/>
          <p:nvPr/>
        </p:nvSpPr>
        <p:spPr>
          <a:xfrm>
            <a:off x="126104" y="311350"/>
            <a:ext cx="4514700" cy="6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ctr" anchorCtr="0">
            <a:noAutofit/>
          </a:bodyPr>
          <a:lstStyle/>
          <a:p>
            <a:pPr lvl="0">
              <a:lnSpc>
                <a:spcPct val="90000"/>
              </a:lnSpc>
              <a:buClr>
                <a:srgbClr val="78909C"/>
              </a:buClr>
              <a:buSzPts val="2400"/>
              <a:defRPr/>
            </a:pPr>
            <a:r>
              <a:rPr kumimoji="0" lang="en" sz="2400" b="1" i="0" u="none" strike="noStrike" kern="0" cap="none" spc="0" normalizeH="0" baseline="0" noProof="0" dirty="0" err="1">
                <a:ln>
                  <a:noFill/>
                </a:ln>
                <a:solidFill>
                  <a:srgbClr val="768288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t>Keras</a:t>
            </a:r>
            <a:r>
              <a:rPr kumimoji="0" lang="en" sz="2400" b="1" i="0" u="none" strike="noStrike" kern="0" cap="none" spc="0" normalizeH="0" baseline="0" noProof="0" dirty="0">
                <a:ln>
                  <a:noFill/>
                </a:ln>
                <a:solidFill>
                  <a:srgbClr val="78909C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de-DE" sz="2400" b="1" kern="0" dirty="0">
                <a:solidFill>
                  <a:srgbClr val="262626"/>
                </a:solidFill>
                <a:latin typeface="Lato"/>
                <a:ea typeface="Lato"/>
                <a:cs typeface="Lato"/>
                <a:sym typeface="Lato"/>
              </a:rPr>
              <a:t>Dropout Layer</a:t>
            </a:r>
            <a:endParaRPr kumimoji="0" sz="2400" b="1" i="0" u="none" strike="noStrike" kern="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26AB5826-1B91-436D-86CD-684579133D90}"/>
              </a:ext>
            </a:extLst>
          </p:cNvPr>
          <p:cNvSpPr/>
          <p:nvPr/>
        </p:nvSpPr>
        <p:spPr>
          <a:xfrm>
            <a:off x="1576961" y="1236389"/>
            <a:ext cx="1278674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de-DE" sz="1200" b="1" dirty="0">
                <a:solidFill>
                  <a:srgbClr val="0C969B"/>
                </a:solidFill>
                <a:latin typeface="Courier New"/>
                <a:ea typeface="Courier New"/>
                <a:cs typeface="Courier New"/>
                <a:sym typeface="Courier New"/>
              </a:rPr>
              <a:t>Dense</a:t>
            </a:r>
            <a:r>
              <a:rPr lang="de-DE" sz="1200" b="1" dirty="0">
                <a:solidFill>
                  <a:srgbClr val="403F53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de-DE" sz="1200" b="1" dirty="0">
                <a:solidFill>
                  <a:srgbClr val="AA0982"/>
                </a:solidFill>
                <a:latin typeface="Courier New"/>
                <a:ea typeface="Courier New"/>
                <a:cs typeface="Courier New"/>
                <a:sym typeface="Courier New"/>
              </a:rPr>
              <a:t>256</a:t>
            </a:r>
            <a:r>
              <a:rPr lang="de-DE" sz="1200" b="1" dirty="0">
                <a:solidFill>
                  <a:srgbClr val="403F53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0812140C-E73A-4281-A813-AE6CC9683785}"/>
              </a:ext>
            </a:extLst>
          </p:cNvPr>
          <p:cNvSpPr/>
          <p:nvPr/>
        </p:nvSpPr>
        <p:spPr>
          <a:xfrm>
            <a:off x="272273" y="2844566"/>
            <a:ext cx="639337" cy="639337"/>
          </a:xfrm>
          <a:prstGeom prst="ellipse">
            <a:avLst/>
          </a:prstGeom>
          <a:solidFill>
            <a:srgbClr val="00B0F0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X</a:t>
            </a:r>
          </a:p>
        </p:txBody>
      </p:sp>
      <p:sp>
        <p:nvSpPr>
          <p:cNvPr id="39" name="Ellipse 38">
            <a:extLst>
              <a:ext uri="{FF2B5EF4-FFF2-40B4-BE49-F238E27FC236}">
                <a16:creationId xmlns:a16="http://schemas.microsoft.com/office/drawing/2014/main" id="{5B0720D0-140E-4209-A579-40A61C0123B7}"/>
              </a:ext>
            </a:extLst>
          </p:cNvPr>
          <p:cNvSpPr/>
          <p:nvPr/>
        </p:nvSpPr>
        <p:spPr>
          <a:xfrm>
            <a:off x="1896632" y="1624957"/>
            <a:ext cx="639337" cy="639337"/>
          </a:xfrm>
          <a:prstGeom prst="ellipse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40" name="Ellipse 39">
            <a:extLst>
              <a:ext uri="{FF2B5EF4-FFF2-40B4-BE49-F238E27FC236}">
                <a16:creationId xmlns:a16="http://schemas.microsoft.com/office/drawing/2014/main" id="{0CCAFBC1-9A3D-4D46-AEAC-FC3EE03F59C2}"/>
              </a:ext>
            </a:extLst>
          </p:cNvPr>
          <p:cNvSpPr/>
          <p:nvPr/>
        </p:nvSpPr>
        <p:spPr>
          <a:xfrm>
            <a:off x="1896632" y="2482539"/>
            <a:ext cx="639337" cy="639337"/>
          </a:xfrm>
          <a:prstGeom prst="ellipse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2</a:t>
            </a:r>
          </a:p>
        </p:txBody>
      </p:sp>
      <p:sp>
        <p:nvSpPr>
          <p:cNvPr id="41" name="Ellipse 40">
            <a:extLst>
              <a:ext uri="{FF2B5EF4-FFF2-40B4-BE49-F238E27FC236}">
                <a16:creationId xmlns:a16="http://schemas.microsoft.com/office/drawing/2014/main" id="{D2A657D8-3997-4D2E-8D11-4AB0ED63C290}"/>
              </a:ext>
            </a:extLst>
          </p:cNvPr>
          <p:cNvSpPr/>
          <p:nvPr/>
        </p:nvSpPr>
        <p:spPr>
          <a:xfrm>
            <a:off x="1896631" y="3337676"/>
            <a:ext cx="639337" cy="639337"/>
          </a:xfrm>
          <a:prstGeom prst="ellipse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…</a:t>
            </a:r>
          </a:p>
        </p:txBody>
      </p:sp>
      <p:sp>
        <p:nvSpPr>
          <p:cNvPr id="42" name="Ellipse 41">
            <a:extLst>
              <a:ext uri="{FF2B5EF4-FFF2-40B4-BE49-F238E27FC236}">
                <a16:creationId xmlns:a16="http://schemas.microsoft.com/office/drawing/2014/main" id="{AB2A148C-B8BB-4B90-BEC2-284DF3612BA3}"/>
              </a:ext>
            </a:extLst>
          </p:cNvPr>
          <p:cNvSpPr/>
          <p:nvPr/>
        </p:nvSpPr>
        <p:spPr>
          <a:xfrm>
            <a:off x="1896630" y="4192813"/>
            <a:ext cx="639337" cy="639337"/>
          </a:xfrm>
          <a:prstGeom prst="ellipse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/>
              <a:t>256</a:t>
            </a:r>
          </a:p>
        </p:txBody>
      </p: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07A7AEC0-C965-40BA-95DD-3006DCB72C9C}"/>
              </a:ext>
            </a:extLst>
          </p:cNvPr>
          <p:cNvCxnSpPr>
            <a:stCxn id="21" idx="6"/>
            <a:endCxn id="39" idx="2"/>
          </p:cNvCxnSpPr>
          <p:nvPr/>
        </p:nvCxnSpPr>
        <p:spPr>
          <a:xfrm flipV="1">
            <a:off x="911610" y="1944626"/>
            <a:ext cx="985022" cy="12196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F0508C67-174F-4E5B-8840-09C626A31AF2}"/>
              </a:ext>
            </a:extLst>
          </p:cNvPr>
          <p:cNvCxnSpPr>
            <a:stCxn id="21" idx="6"/>
            <a:endCxn id="40" idx="2"/>
          </p:cNvCxnSpPr>
          <p:nvPr/>
        </p:nvCxnSpPr>
        <p:spPr>
          <a:xfrm flipV="1">
            <a:off x="911610" y="2802208"/>
            <a:ext cx="985022" cy="3620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2BACCF01-4F29-4F23-9B2A-A09D3ED89029}"/>
              </a:ext>
            </a:extLst>
          </p:cNvPr>
          <p:cNvCxnSpPr>
            <a:stCxn id="21" idx="6"/>
            <a:endCxn id="41" idx="2"/>
          </p:cNvCxnSpPr>
          <p:nvPr/>
        </p:nvCxnSpPr>
        <p:spPr>
          <a:xfrm>
            <a:off x="911610" y="3164235"/>
            <a:ext cx="985021" cy="4931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411F1374-738C-4256-A72A-011EDF14FE90}"/>
              </a:ext>
            </a:extLst>
          </p:cNvPr>
          <p:cNvCxnSpPr>
            <a:stCxn id="21" idx="6"/>
            <a:endCxn id="42" idx="2"/>
          </p:cNvCxnSpPr>
          <p:nvPr/>
        </p:nvCxnSpPr>
        <p:spPr>
          <a:xfrm>
            <a:off x="911610" y="3164235"/>
            <a:ext cx="985020" cy="13482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F07C2241-F128-4FDC-94C9-B363AC256A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359" y="2177473"/>
            <a:ext cx="423165" cy="540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A394E5C-34D7-420D-86A9-5D6D40B0B5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rgbClr val="92D05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6456" y="1656959"/>
            <a:ext cx="423165" cy="540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FA1C2DB7-093C-4FF1-BA02-EA4E726182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rgbClr val="92D05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6456" y="2532033"/>
            <a:ext cx="423165" cy="540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5B90592A-691C-4B8F-A373-9C73D5A17E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prstClr val="black"/>
              <a:srgbClr val="92D05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3156" y="3373857"/>
            <a:ext cx="583751" cy="540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B3D08A52-11EF-43BC-84F5-C1BE5B9FE7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duotone>
              <a:prstClr val="black"/>
              <a:srgbClr val="92D05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6455" y="4244851"/>
            <a:ext cx="423165" cy="540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F92CE22E-4269-4F4B-91E8-0998FEAEE3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3923" y="4243680"/>
            <a:ext cx="1230925" cy="541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ADD5FB1B-2A81-457D-A655-09470ADD84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3541" y="2530860"/>
            <a:ext cx="1230927" cy="541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B88F428C-BB44-41F1-88D9-3BB8FE07B5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3541" y="1657042"/>
            <a:ext cx="1230927" cy="541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>
            <a:extLst>
              <a:ext uri="{FF2B5EF4-FFF2-40B4-BE49-F238E27FC236}">
                <a16:creationId xmlns:a16="http://schemas.microsoft.com/office/drawing/2014/main" id="{CB56E864-00C8-41DD-81EC-1E32E097DA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3923" y="3379270"/>
            <a:ext cx="1374934" cy="534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D5C954AD-267D-4A6C-8CFC-33927118F3BB}"/>
              </a:ext>
            </a:extLst>
          </p:cNvPr>
          <p:cNvSpPr txBox="1"/>
          <p:nvPr/>
        </p:nvSpPr>
        <p:spPr>
          <a:xfrm>
            <a:off x="3385056" y="1722807"/>
            <a:ext cx="3712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dirty="0"/>
              <a:t>=</a:t>
            </a: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2FF9310A-37A5-44A2-B036-4DDD53619419}"/>
              </a:ext>
            </a:extLst>
          </p:cNvPr>
          <p:cNvSpPr txBox="1"/>
          <p:nvPr/>
        </p:nvSpPr>
        <p:spPr>
          <a:xfrm>
            <a:off x="3386201" y="2603980"/>
            <a:ext cx="3712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dirty="0"/>
              <a:t>=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675ADD72-3FB2-4D3E-9E47-43069443A62A}"/>
              </a:ext>
            </a:extLst>
          </p:cNvPr>
          <p:cNvSpPr txBox="1"/>
          <p:nvPr/>
        </p:nvSpPr>
        <p:spPr>
          <a:xfrm>
            <a:off x="3387349" y="3437026"/>
            <a:ext cx="3712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dirty="0"/>
              <a:t>=</a:t>
            </a: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11A4BD20-7BCE-4A16-8432-542EF27DC600}"/>
              </a:ext>
            </a:extLst>
          </p:cNvPr>
          <p:cNvSpPr txBox="1"/>
          <p:nvPr/>
        </p:nvSpPr>
        <p:spPr>
          <a:xfrm>
            <a:off x="3388499" y="4304447"/>
            <a:ext cx="3712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dirty="0"/>
              <a:t>=</a:t>
            </a:r>
          </a:p>
        </p:txBody>
      </p:sp>
      <p:sp>
        <p:nvSpPr>
          <p:cNvPr id="26" name="Ellipse 25">
            <a:extLst>
              <a:ext uri="{FF2B5EF4-FFF2-40B4-BE49-F238E27FC236}">
                <a16:creationId xmlns:a16="http://schemas.microsoft.com/office/drawing/2014/main" id="{2274875D-0E37-485E-9B15-A4702DF88593}"/>
              </a:ext>
            </a:extLst>
          </p:cNvPr>
          <p:cNvSpPr/>
          <p:nvPr/>
        </p:nvSpPr>
        <p:spPr>
          <a:xfrm>
            <a:off x="5448312" y="1624957"/>
            <a:ext cx="639337" cy="639337"/>
          </a:xfrm>
          <a:prstGeom prst="ellipse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A</a:t>
            </a:r>
          </a:p>
        </p:txBody>
      </p:sp>
      <p:sp>
        <p:nvSpPr>
          <p:cNvPr id="28" name="Ellipse 27">
            <a:extLst>
              <a:ext uri="{FF2B5EF4-FFF2-40B4-BE49-F238E27FC236}">
                <a16:creationId xmlns:a16="http://schemas.microsoft.com/office/drawing/2014/main" id="{A8C20234-AA72-4199-A2E4-13754729D2A6}"/>
              </a:ext>
            </a:extLst>
          </p:cNvPr>
          <p:cNvSpPr/>
          <p:nvPr/>
        </p:nvSpPr>
        <p:spPr>
          <a:xfrm>
            <a:off x="5448312" y="2482539"/>
            <a:ext cx="639337" cy="639337"/>
          </a:xfrm>
          <a:prstGeom prst="ellipse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A</a:t>
            </a:r>
          </a:p>
        </p:txBody>
      </p:sp>
      <p:sp>
        <p:nvSpPr>
          <p:cNvPr id="30" name="Ellipse 29">
            <a:extLst>
              <a:ext uri="{FF2B5EF4-FFF2-40B4-BE49-F238E27FC236}">
                <a16:creationId xmlns:a16="http://schemas.microsoft.com/office/drawing/2014/main" id="{3A266FE4-7CEA-4166-9845-B5DFB1F9FDD9}"/>
              </a:ext>
            </a:extLst>
          </p:cNvPr>
          <p:cNvSpPr/>
          <p:nvPr/>
        </p:nvSpPr>
        <p:spPr>
          <a:xfrm>
            <a:off x="5448311" y="3337676"/>
            <a:ext cx="639337" cy="639337"/>
          </a:xfrm>
          <a:prstGeom prst="ellipse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…</a:t>
            </a:r>
          </a:p>
        </p:txBody>
      </p:sp>
      <p:sp>
        <p:nvSpPr>
          <p:cNvPr id="31" name="Ellipse 30">
            <a:extLst>
              <a:ext uri="{FF2B5EF4-FFF2-40B4-BE49-F238E27FC236}">
                <a16:creationId xmlns:a16="http://schemas.microsoft.com/office/drawing/2014/main" id="{BFCCE3C7-E689-4FEF-8FA0-471697CCA14E}"/>
              </a:ext>
            </a:extLst>
          </p:cNvPr>
          <p:cNvSpPr/>
          <p:nvPr/>
        </p:nvSpPr>
        <p:spPr>
          <a:xfrm>
            <a:off x="5448310" y="4192813"/>
            <a:ext cx="639337" cy="639337"/>
          </a:xfrm>
          <a:prstGeom prst="ellipse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A</a:t>
            </a:r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DD88472F-95E9-42EA-B231-54412FF1AF0D}"/>
              </a:ext>
            </a:extLst>
          </p:cNvPr>
          <p:cNvSpPr/>
          <p:nvPr/>
        </p:nvSpPr>
        <p:spPr>
          <a:xfrm>
            <a:off x="4832194" y="1194070"/>
            <a:ext cx="2088995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de-DE" sz="1400" b="1" dirty="0">
                <a:solidFill>
                  <a:srgbClr val="0C969B"/>
                </a:solidFill>
                <a:latin typeface="Courier New"/>
                <a:ea typeface="Courier New"/>
                <a:cs typeface="Courier New"/>
                <a:sym typeface="Courier New"/>
              </a:rPr>
              <a:t> A</a:t>
            </a:r>
            <a:r>
              <a:rPr lang="de-DE" sz="1200" b="1" dirty="0">
                <a:solidFill>
                  <a:srgbClr val="0C969B"/>
                </a:solidFill>
                <a:latin typeface="Courier New"/>
                <a:ea typeface="Courier New"/>
                <a:cs typeface="Courier New"/>
                <a:sym typeface="Courier New"/>
              </a:rPr>
              <a:t>ctivation</a:t>
            </a:r>
            <a:r>
              <a:rPr lang="de-DE" sz="1400" b="1" dirty="0">
                <a:solidFill>
                  <a:srgbClr val="403F53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de-DE" sz="1400" b="1" dirty="0">
                <a:solidFill>
                  <a:srgbClr val="AA0982"/>
                </a:solidFill>
                <a:latin typeface="Courier New"/>
                <a:ea typeface="Courier New"/>
                <a:cs typeface="Courier New"/>
                <a:sym typeface="Courier New"/>
              </a:rPr>
              <a:t>´</a:t>
            </a:r>
            <a:r>
              <a:rPr lang="de-DE" sz="1400" b="1" dirty="0" err="1">
                <a:solidFill>
                  <a:srgbClr val="AA0982"/>
                </a:solidFill>
                <a:latin typeface="Courier New"/>
                <a:ea typeface="Courier New"/>
                <a:cs typeface="Courier New"/>
                <a:sym typeface="Courier New"/>
              </a:rPr>
              <a:t>relu</a:t>
            </a:r>
            <a:r>
              <a:rPr lang="de-DE" sz="1400" b="1" dirty="0">
                <a:solidFill>
                  <a:srgbClr val="AA0982"/>
                </a:solidFill>
                <a:latin typeface="Courier New"/>
                <a:ea typeface="Courier New"/>
                <a:cs typeface="Courier New"/>
                <a:sym typeface="Courier New"/>
              </a:rPr>
              <a:t>´</a:t>
            </a:r>
            <a:r>
              <a:rPr lang="de-DE" sz="1400" b="1" dirty="0">
                <a:solidFill>
                  <a:srgbClr val="403F53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F841D347-8267-456B-A034-268AD64BF0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1493" y="1653557"/>
            <a:ext cx="553581" cy="567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C07331B1-26FD-4F9F-95DE-5D66A1414B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9432" y="2502278"/>
            <a:ext cx="657945" cy="567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>
            <a:extLst>
              <a:ext uri="{FF2B5EF4-FFF2-40B4-BE49-F238E27FC236}">
                <a16:creationId xmlns:a16="http://schemas.microsoft.com/office/drawing/2014/main" id="{04B91D39-78B9-458F-A9C1-1734B623F5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9433" y="3333511"/>
            <a:ext cx="657944" cy="609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>
            <a:extLst>
              <a:ext uri="{FF2B5EF4-FFF2-40B4-BE49-F238E27FC236}">
                <a16:creationId xmlns:a16="http://schemas.microsoft.com/office/drawing/2014/main" id="{26E4D12E-7C49-4008-B792-002FB2ACC9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6815" y="4195365"/>
            <a:ext cx="706680" cy="609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7344416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7"/>
          <p:cNvSpPr txBox="1"/>
          <p:nvPr/>
        </p:nvSpPr>
        <p:spPr>
          <a:xfrm>
            <a:off x="126104" y="311350"/>
            <a:ext cx="4514700" cy="6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ctr" anchorCtr="0">
            <a:noAutofit/>
          </a:bodyPr>
          <a:lstStyle/>
          <a:p>
            <a:pPr lvl="0">
              <a:lnSpc>
                <a:spcPct val="90000"/>
              </a:lnSpc>
              <a:buClr>
                <a:srgbClr val="78909C"/>
              </a:buClr>
              <a:buSzPts val="2400"/>
              <a:defRPr/>
            </a:pPr>
            <a:r>
              <a:rPr kumimoji="0" lang="en" sz="2400" b="1" i="0" u="none" strike="noStrike" kern="0" cap="none" spc="0" normalizeH="0" baseline="0" noProof="0" dirty="0" err="1">
                <a:ln>
                  <a:noFill/>
                </a:ln>
                <a:solidFill>
                  <a:srgbClr val="768288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t>Keras</a:t>
            </a:r>
            <a:r>
              <a:rPr kumimoji="0" lang="en" sz="2400" b="1" i="0" u="none" strike="noStrike" kern="0" cap="none" spc="0" normalizeH="0" baseline="0" noProof="0" dirty="0">
                <a:ln>
                  <a:noFill/>
                </a:ln>
                <a:solidFill>
                  <a:srgbClr val="78909C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de-DE" sz="2400" b="1" kern="0" dirty="0">
                <a:solidFill>
                  <a:srgbClr val="262626"/>
                </a:solidFill>
                <a:latin typeface="Lato"/>
                <a:ea typeface="Lato"/>
                <a:cs typeface="Lato"/>
                <a:sym typeface="Lato"/>
              </a:rPr>
              <a:t>Dropout Layer</a:t>
            </a:r>
            <a:endParaRPr kumimoji="0" sz="2400" b="1" i="0" u="none" strike="noStrike" kern="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26AB5826-1B91-436D-86CD-684579133D90}"/>
              </a:ext>
            </a:extLst>
          </p:cNvPr>
          <p:cNvSpPr/>
          <p:nvPr/>
        </p:nvSpPr>
        <p:spPr>
          <a:xfrm>
            <a:off x="1576961" y="1236389"/>
            <a:ext cx="1278674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de-DE" sz="1200" b="1" dirty="0">
                <a:solidFill>
                  <a:srgbClr val="0C969B"/>
                </a:solidFill>
                <a:latin typeface="Courier New"/>
                <a:ea typeface="Courier New"/>
                <a:cs typeface="Courier New"/>
                <a:sym typeface="Courier New"/>
              </a:rPr>
              <a:t>Dense</a:t>
            </a:r>
            <a:r>
              <a:rPr lang="de-DE" sz="1200" b="1" dirty="0">
                <a:solidFill>
                  <a:srgbClr val="403F53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de-DE" sz="1200" b="1" dirty="0">
                <a:solidFill>
                  <a:srgbClr val="AA0982"/>
                </a:solidFill>
                <a:latin typeface="Courier New"/>
                <a:ea typeface="Courier New"/>
                <a:cs typeface="Courier New"/>
                <a:sym typeface="Courier New"/>
              </a:rPr>
              <a:t>256</a:t>
            </a:r>
            <a:r>
              <a:rPr lang="de-DE" sz="1200" b="1" dirty="0">
                <a:solidFill>
                  <a:srgbClr val="403F53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0812140C-E73A-4281-A813-AE6CC9683785}"/>
              </a:ext>
            </a:extLst>
          </p:cNvPr>
          <p:cNvSpPr/>
          <p:nvPr/>
        </p:nvSpPr>
        <p:spPr>
          <a:xfrm>
            <a:off x="272273" y="2844566"/>
            <a:ext cx="639337" cy="639337"/>
          </a:xfrm>
          <a:prstGeom prst="ellipse">
            <a:avLst/>
          </a:prstGeom>
          <a:solidFill>
            <a:srgbClr val="00B0F0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X</a:t>
            </a:r>
          </a:p>
        </p:txBody>
      </p:sp>
      <p:sp>
        <p:nvSpPr>
          <p:cNvPr id="39" name="Ellipse 38">
            <a:extLst>
              <a:ext uri="{FF2B5EF4-FFF2-40B4-BE49-F238E27FC236}">
                <a16:creationId xmlns:a16="http://schemas.microsoft.com/office/drawing/2014/main" id="{5B0720D0-140E-4209-A579-40A61C0123B7}"/>
              </a:ext>
            </a:extLst>
          </p:cNvPr>
          <p:cNvSpPr/>
          <p:nvPr/>
        </p:nvSpPr>
        <p:spPr>
          <a:xfrm>
            <a:off x="1896632" y="1624957"/>
            <a:ext cx="639337" cy="639337"/>
          </a:xfrm>
          <a:prstGeom prst="ellipse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40" name="Ellipse 39">
            <a:extLst>
              <a:ext uri="{FF2B5EF4-FFF2-40B4-BE49-F238E27FC236}">
                <a16:creationId xmlns:a16="http://schemas.microsoft.com/office/drawing/2014/main" id="{0CCAFBC1-9A3D-4D46-AEAC-FC3EE03F59C2}"/>
              </a:ext>
            </a:extLst>
          </p:cNvPr>
          <p:cNvSpPr/>
          <p:nvPr/>
        </p:nvSpPr>
        <p:spPr>
          <a:xfrm>
            <a:off x="1896632" y="2482539"/>
            <a:ext cx="639337" cy="639337"/>
          </a:xfrm>
          <a:prstGeom prst="ellipse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2</a:t>
            </a:r>
          </a:p>
        </p:txBody>
      </p:sp>
      <p:sp>
        <p:nvSpPr>
          <p:cNvPr id="41" name="Ellipse 40">
            <a:extLst>
              <a:ext uri="{FF2B5EF4-FFF2-40B4-BE49-F238E27FC236}">
                <a16:creationId xmlns:a16="http://schemas.microsoft.com/office/drawing/2014/main" id="{D2A657D8-3997-4D2E-8D11-4AB0ED63C290}"/>
              </a:ext>
            </a:extLst>
          </p:cNvPr>
          <p:cNvSpPr/>
          <p:nvPr/>
        </p:nvSpPr>
        <p:spPr>
          <a:xfrm>
            <a:off x="1896631" y="3337676"/>
            <a:ext cx="639337" cy="639337"/>
          </a:xfrm>
          <a:prstGeom prst="ellipse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…</a:t>
            </a:r>
          </a:p>
        </p:txBody>
      </p:sp>
      <p:sp>
        <p:nvSpPr>
          <p:cNvPr id="42" name="Ellipse 41">
            <a:extLst>
              <a:ext uri="{FF2B5EF4-FFF2-40B4-BE49-F238E27FC236}">
                <a16:creationId xmlns:a16="http://schemas.microsoft.com/office/drawing/2014/main" id="{AB2A148C-B8BB-4B90-BEC2-284DF3612BA3}"/>
              </a:ext>
            </a:extLst>
          </p:cNvPr>
          <p:cNvSpPr/>
          <p:nvPr/>
        </p:nvSpPr>
        <p:spPr>
          <a:xfrm>
            <a:off x="1896630" y="4192813"/>
            <a:ext cx="639337" cy="639337"/>
          </a:xfrm>
          <a:prstGeom prst="ellipse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/>
              <a:t>256</a:t>
            </a:r>
          </a:p>
        </p:txBody>
      </p: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07A7AEC0-C965-40BA-95DD-3006DCB72C9C}"/>
              </a:ext>
            </a:extLst>
          </p:cNvPr>
          <p:cNvCxnSpPr>
            <a:stCxn id="21" idx="6"/>
            <a:endCxn id="39" idx="2"/>
          </p:cNvCxnSpPr>
          <p:nvPr/>
        </p:nvCxnSpPr>
        <p:spPr>
          <a:xfrm flipV="1">
            <a:off x="911610" y="1944626"/>
            <a:ext cx="985022" cy="12196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F0508C67-174F-4E5B-8840-09C626A31AF2}"/>
              </a:ext>
            </a:extLst>
          </p:cNvPr>
          <p:cNvCxnSpPr>
            <a:stCxn id="21" idx="6"/>
            <a:endCxn id="40" idx="2"/>
          </p:cNvCxnSpPr>
          <p:nvPr/>
        </p:nvCxnSpPr>
        <p:spPr>
          <a:xfrm flipV="1">
            <a:off x="911610" y="2802208"/>
            <a:ext cx="985022" cy="3620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2BACCF01-4F29-4F23-9B2A-A09D3ED89029}"/>
              </a:ext>
            </a:extLst>
          </p:cNvPr>
          <p:cNvCxnSpPr>
            <a:stCxn id="21" idx="6"/>
            <a:endCxn id="41" idx="2"/>
          </p:cNvCxnSpPr>
          <p:nvPr/>
        </p:nvCxnSpPr>
        <p:spPr>
          <a:xfrm>
            <a:off x="911610" y="3164235"/>
            <a:ext cx="985021" cy="4931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411F1374-738C-4256-A72A-011EDF14FE90}"/>
              </a:ext>
            </a:extLst>
          </p:cNvPr>
          <p:cNvCxnSpPr>
            <a:stCxn id="21" idx="6"/>
            <a:endCxn id="42" idx="2"/>
          </p:cNvCxnSpPr>
          <p:nvPr/>
        </p:nvCxnSpPr>
        <p:spPr>
          <a:xfrm>
            <a:off x="911610" y="3164235"/>
            <a:ext cx="985020" cy="13482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F07C2241-F128-4FDC-94C9-B363AC256A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359" y="2177473"/>
            <a:ext cx="423165" cy="540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Ellipse 25">
            <a:extLst>
              <a:ext uri="{FF2B5EF4-FFF2-40B4-BE49-F238E27FC236}">
                <a16:creationId xmlns:a16="http://schemas.microsoft.com/office/drawing/2014/main" id="{2274875D-0E37-485E-9B15-A4702DF88593}"/>
              </a:ext>
            </a:extLst>
          </p:cNvPr>
          <p:cNvSpPr/>
          <p:nvPr/>
        </p:nvSpPr>
        <p:spPr>
          <a:xfrm>
            <a:off x="3742060" y="1624957"/>
            <a:ext cx="639337" cy="639337"/>
          </a:xfrm>
          <a:prstGeom prst="ellipse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A</a:t>
            </a:r>
          </a:p>
        </p:txBody>
      </p:sp>
      <p:sp>
        <p:nvSpPr>
          <p:cNvPr id="28" name="Ellipse 27">
            <a:extLst>
              <a:ext uri="{FF2B5EF4-FFF2-40B4-BE49-F238E27FC236}">
                <a16:creationId xmlns:a16="http://schemas.microsoft.com/office/drawing/2014/main" id="{A8C20234-AA72-4199-A2E4-13754729D2A6}"/>
              </a:ext>
            </a:extLst>
          </p:cNvPr>
          <p:cNvSpPr/>
          <p:nvPr/>
        </p:nvSpPr>
        <p:spPr>
          <a:xfrm>
            <a:off x="3742060" y="2482539"/>
            <a:ext cx="639337" cy="639337"/>
          </a:xfrm>
          <a:prstGeom prst="ellipse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A</a:t>
            </a:r>
          </a:p>
        </p:txBody>
      </p:sp>
      <p:sp>
        <p:nvSpPr>
          <p:cNvPr id="30" name="Ellipse 29">
            <a:extLst>
              <a:ext uri="{FF2B5EF4-FFF2-40B4-BE49-F238E27FC236}">
                <a16:creationId xmlns:a16="http://schemas.microsoft.com/office/drawing/2014/main" id="{3A266FE4-7CEA-4166-9845-B5DFB1F9FDD9}"/>
              </a:ext>
            </a:extLst>
          </p:cNvPr>
          <p:cNvSpPr/>
          <p:nvPr/>
        </p:nvSpPr>
        <p:spPr>
          <a:xfrm>
            <a:off x="3742059" y="3337676"/>
            <a:ext cx="639337" cy="639337"/>
          </a:xfrm>
          <a:prstGeom prst="ellipse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…</a:t>
            </a:r>
          </a:p>
        </p:txBody>
      </p:sp>
      <p:sp>
        <p:nvSpPr>
          <p:cNvPr id="31" name="Ellipse 30">
            <a:extLst>
              <a:ext uri="{FF2B5EF4-FFF2-40B4-BE49-F238E27FC236}">
                <a16:creationId xmlns:a16="http://schemas.microsoft.com/office/drawing/2014/main" id="{BFCCE3C7-E689-4FEF-8FA0-471697CCA14E}"/>
              </a:ext>
            </a:extLst>
          </p:cNvPr>
          <p:cNvSpPr/>
          <p:nvPr/>
        </p:nvSpPr>
        <p:spPr>
          <a:xfrm>
            <a:off x="3742058" y="4192813"/>
            <a:ext cx="639337" cy="639337"/>
          </a:xfrm>
          <a:prstGeom prst="ellipse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A</a:t>
            </a:r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DD88472F-95E9-42EA-B231-54412FF1AF0D}"/>
              </a:ext>
            </a:extLst>
          </p:cNvPr>
          <p:cNvSpPr/>
          <p:nvPr/>
        </p:nvSpPr>
        <p:spPr>
          <a:xfrm>
            <a:off x="3075667" y="1233587"/>
            <a:ext cx="1972117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de-DE" sz="1200" b="1" dirty="0">
                <a:solidFill>
                  <a:srgbClr val="0C969B"/>
                </a:solidFill>
                <a:latin typeface="Courier New"/>
                <a:ea typeface="Courier New"/>
                <a:cs typeface="Courier New"/>
                <a:sym typeface="Courier New"/>
              </a:rPr>
              <a:t> Activation</a:t>
            </a:r>
            <a:r>
              <a:rPr lang="de-DE" sz="1200" b="1" dirty="0">
                <a:solidFill>
                  <a:srgbClr val="403F53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de-DE" sz="1200" b="1" dirty="0">
                <a:solidFill>
                  <a:srgbClr val="AA0982"/>
                </a:solidFill>
                <a:latin typeface="Courier New"/>
                <a:ea typeface="Courier New"/>
                <a:cs typeface="Courier New"/>
                <a:sym typeface="Courier New"/>
              </a:rPr>
              <a:t>´</a:t>
            </a:r>
            <a:r>
              <a:rPr lang="de-DE" sz="1200" b="1" dirty="0" err="1">
                <a:solidFill>
                  <a:srgbClr val="AA0982"/>
                </a:solidFill>
                <a:latin typeface="Courier New"/>
                <a:ea typeface="Courier New"/>
                <a:cs typeface="Courier New"/>
                <a:sym typeface="Courier New"/>
              </a:rPr>
              <a:t>relu</a:t>
            </a:r>
            <a:r>
              <a:rPr lang="de-DE" sz="1200" b="1" dirty="0">
                <a:solidFill>
                  <a:srgbClr val="AA0982"/>
                </a:solidFill>
                <a:latin typeface="Courier New"/>
                <a:ea typeface="Courier New"/>
                <a:cs typeface="Courier New"/>
                <a:sym typeface="Courier New"/>
              </a:rPr>
              <a:t>´</a:t>
            </a:r>
            <a:r>
              <a:rPr lang="de-DE" sz="1200" b="1" dirty="0">
                <a:solidFill>
                  <a:srgbClr val="403F53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</a:p>
        </p:txBody>
      </p: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A5CE9B24-783C-6D40-85CB-554FD5622DB5}"/>
              </a:ext>
            </a:extLst>
          </p:cNvPr>
          <p:cNvCxnSpPr>
            <a:cxnSpLocks/>
            <a:stCxn id="39" idx="6"/>
            <a:endCxn id="26" idx="2"/>
          </p:cNvCxnSpPr>
          <p:nvPr/>
        </p:nvCxnSpPr>
        <p:spPr>
          <a:xfrm>
            <a:off x="2535969" y="1944626"/>
            <a:ext cx="120609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3745D835-EABE-BD46-9926-D626140319CC}"/>
              </a:ext>
            </a:extLst>
          </p:cNvPr>
          <p:cNvCxnSpPr>
            <a:cxnSpLocks/>
            <a:stCxn id="40" idx="6"/>
            <a:endCxn id="28" idx="2"/>
          </p:cNvCxnSpPr>
          <p:nvPr/>
        </p:nvCxnSpPr>
        <p:spPr>
          <a:xfrm>
            <a:off x="2535969" y="2802208"/>
            <a:ext cx="120609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1FA2C0AE-FCE0-9C45-941C-01C62023A0A4}"/>
              </a:ext>
            </a:extLst>
          </p:cNvPr>
          <p:cNvCxnSpPr>
            <a:cxnSpLocks/>
            <a:stCxn id="41" idx="6"/>
            <a:endCxn id="30" idx="2"/>
          </p:cNvCxnSpPr>
          <p:nvPr/>
        </p:nvCxnSpPr>
        <p:spPr>
          <a:xfrm>
            <a:off x="2535968" y="3657345"/>
            <a:ext cx="120609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id="{0351502C-7F16-7D46-88B4-31629DF33C43}"/>
              </a:ext>
            </a:extLst>
          </p:cNvPr>
          <p:cNvCxnSpPr>
            <a:cxnSpLocks/>
            <a:stCxn id="42" idx="6"/>
            <a:endCxn id="31" idx="2"/>
          </p:cNvCxnSpPr>
          <p:nvPr/>
        </p:nvCxnSpPr>
        <p:spPr>
          <a:xfrm>
            <a:off x="2535967" y="4512482"/>
            <a:ext cx="120609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Ellipse 21">
            <a:extLst>
              <a:ext uri="{FF2B5EF4-FFF2-40B4-BE49-F238E27FC236}">
                <a16:creationId xmlns:a16="http://schemas.microsoft.com/office/drawing/2014/main" id="{2E04ECDD-3C87-DC4E-8AFF-E2EA2B7D3DCA}"/>
              </a:ext>
            </a:extLst>
          </p:cNvPr>
          <p:cNvSpPr/>
          <p:nvPr/>
        </p:nvSpPr>
        <p:spPr>
          <a:xfrm>
            <a:off x="5600204" y="1624957"/>
            <a:ext cx="639337" cy="639337"/>
          </a:xfrm>
          <a:prstGeom prst="ellipse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D</a:t>
            </a:r>
          </a:p>
        </p:txBody>
      </p:sp>
      <p:sp>
        <p:nvSpPr>
          <p:cNvPr id="48" name="Ellipse 23">
            <a:extLst>
              <a:ext uri="{FF2B5EF4-FFF2-40B4-BE49-F238E27FC236}">
                <a16:creationId xmlns:a16="http://schemas.microsoft.com/office/drawing/2014/main" id="{E4BEA0E2-3E16-4841-85F7-C26074D0BBCD}"/>
              </a:ext>
            </a:extLst>
          </p:cNvPr>
          <p:cNvSpPr/>
          <p:nvPr/>
        </p:nvSpPr>
        <p:spPr>
          <a:xfrm>
            <a:off x="5600204" y="2482539"/>
            <a:ext cx="639337" cy="639337"/>
          </a:xfrm>
          <a:prstGeom prst="ellipse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D</a:t>
            </a:r>
          </a:p>
        </p:txBody>
      </p:sp>
      <p:sp>
        <p:nvSpPr>
          <p:cNvPr id="49" name="Ellipse 25">
            <a:extLst>
              <a:ext uri="{FF2B5EF4-FFF2-40B4-BE49-F238E27FC236}">
                <a16:creationId xmlns:a16="http://schemas.microsoft.com/office/drawing/2014/main" id="{1F5C6F51-EFEA-264B-A4A4-4F6B0F5E4C96}"/>
              </a:ext>
            </a:extLst>
          </p:cNvPr>
          <p:cNvSpPr/>
          <p:nvPr/>
        </p:nvSpPr>
        <p:spPr>
          <a:xfrm>
            <a:off x="5600203" y="3337676"/>
            <a:ext cx="639337" cy="639337"/>
          </a:xfrm>
          <a:prstGeom prst="ellipse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…</a:t>
            </a:r>
          </a:p>
        </p:txBody>
      </p:sp>
      <p:sp>
        <p:nvSpPr>
          <p:cNvPr id="50" name="Ellipse 27">
            <a:extLst>
              <a:ext uri="{FF2B5EF4-FFF2-40B4-BE49-F238E27FC236}">
                <a16:creationId xmlns:a16="http://schemas.microsoft.com/office/drawing/2014/main" id="{F0E2F784-37F1-D442-9100-73BDA2F9EB35}"/>
              </a:ext>
            </a:extLst>
          </p:cNvPr>
          <p:cNvSpPr/>
          <p:nvPr/>
        </p:nvSpPr>
        <p:spPr>
          <a:xfrm>
            <a:off x="5600202" y="4192813"/>
            <a:ext cx="639337" cy="639337"/>
          </a:xfrm>
          <a:prstGeom prst="ellipse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D</a:t>
            </a:r>
          </a:p>
        </p:txBody>
      </p:sp>
      <p:cxnSp>
        <p:nvCxnSpPr>
          <p:cNvPr id="51" name="Gerade Verbindung mit Pfeil 50">
            <a:extLst>
              <a:ext uri="{FF2B5EF4-FFF2-40B4-BE49-F238E27FC236}">
                <a16:creationId xmlns:a16="http://schemas.microsoft.com/office/drawing/2014/main" id="{3CCBA365-F6FE-BC46-B6C6-CCB196902A24}"/>
              </a:ext>
            </a:extLst>
          </p:cNvPr>
          <p:cNvCxnSpPr>
            <a:cxnSpLocks/>
            <a:stCxn id="26" idx="6"/>
            <a:endCxn id="47" idx="2"/>
          </p:cNvCxnSpPr>
          <p:nvPr/>
        </p:nvCxnSpPr>
        <p:spPr>
          <a:xfrm>
            <a:off x="4381397" y="1944626"/>
            <a:ext cx="12188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Gerade Verbindung mit Pfeil 51">
            <a:extLst>
              <a:ext uri="{FF2B5EF4-FFF2-40B4-BE49-F238E27FC236}">
                <a16:creationId xmlns:a16="http://schemas.microsoft.com/office/drawing/2014/main" id="{6F1436F6-8E92-6D49-88C8-7490F4C28846}"/>
              </a:ext>
            </a:extLst>
          </p:cNvPr>
          <p:cNvCxnSpPr>
            <a:cxnSpLocks/>
            <a:stCxn id="28" idx="6"/>
            <a:endCxn id="48" idx="2"/>
          </p:cNvCxnSpPr>
          <p:nvPr/>
        </p:nvCxnSpPr>
        <p:spPr>
          <a:xfrm>
            <a:off x="4381397" y="2802208"/>
            <a:ext cx="12188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Gerade Verbindung mit Pfeil 52">
            <a:extLst>
              <a:ext uri="{FF2B5EF4-FFF2-40B4-BE49-F238E27FC236}">
                <a16:creationId xmlns:a16="http://schemas.microsoft.com/office/drawing/2014/main" id="{619F25FD-7AAD-EE47-A576-18F04A5C6DC0}"/>
              </a:ext>
            </a:extLst>
          </p:cNvPr>
          <p:cNvCxnSpPr>
            <a:cxnSpLocks/>
            <a:stCxn id="31" idx="6"/>
            <a:endCxn id="50" idx="2"/>
          </p:cNvCxnSpPr>
          <p:nvPr/>
        </p:nvCxnSpPr>
        <p:spPr>
          <a:xfrm>
            <a:off x="4381395" y="4512482"/>
            <a:ext cx="12188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Gerade Verbindung mit Pfeil 53">
            <a:extLst>
              <a:ext uri="{FF2B5EF4-FFF2-40B4-BE49-F238E27FC236}">
                <a16:creationId xmlns:a16="http://schemas.microsoft.com/office/drawing/2014/main" id="{FB40D5BD-0737-4146-A06D-BFA8C9F899F0}"/>
              </a:ext>
            </a:extLst>
          </p:cNvPr>
          <p:cNvCxnSpPr>
            <a:cxnSpLocks/>
            <a:stCxn id="30" idx="6"/>
            <a:endCxn id="49" idx="2"/>
          </p:cNvCxnSpPr>
          <p:nvPr/>
        </p:nvCxnSpPr>
        <p:spPr>
          <a:xfrm>
            <a:off x="4381396" y="3657345"/>
            <a:ext cx="12188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Rechteck 59">
            <a:extLst>
              <a:ext uri="{FF2B5EF4-FFF2-40B4-BE49-F238E27FC236}">
                <a16:creationId xmlns:a16="http://schemas.microsoft.com/office/drawing/2014/main" id="{C35EE000-6CD7-9D4B-87F4-E1554DBAC7E2}"/>
              </a:ext>
            </a:extLst>
          </p:cNvPr>
          <p:cNvSpPr/>
          <p:nvPr/>
        </p:nvSpPr>
        <p:spPr>
          <a:xfrm>
            <a:off x="5204194" y="1233587"/>
            <a:ext cx="1431352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de-DE" sz="1200" b="1" dirty="0">
                <a:solidFill>
                  <a:srgbClr val="0C969B"/>
                </a:solidFill>
                <a:latin typeface="Courier New"/>
                <a:ea typeface="Courier New"/>
                <a:cs typeface="Courier New"/>
                <a:sym typeface="Courier New"/>
              </a:rPr>
              <a:t>Dropout</a:t>
            </a:r>
            <a:r>
              <a:rPr lang="de-DE" sz="1200" b="1" dirty="0">
                <a:solidFill>
                  <a:srgbClr val="403F53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de-DE" sz="1200" b="1" dirty="0">
                <a:solidFill>
                  <a:srgbClr val="AA0982"/>
                </a:solidFill>
                <a:latin typeface="Courier New"/>
                <a:ea typeface="Courier New"/>
                <a:cs typeface="Courier New"/>
                <a:sym typeface="Courier New"/>
              </a:rPr>
              <a:t>0.5</a:t>
            </a:r>
            <a:r>
              <a:rPr lang="de-DE" sz="1200" b="1" dirty="0">
                <a:solidFill>
                  <a:srgbClr val="403F53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922294077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7"/>
          <p:cNvSpPr txBox="1"/>
          <p:nvPr/>
        </p:nvSpPr>
        <p:spPr>
          <a:xfrm>
            <a:off x="126104" y="311350"/>
            <a:ext cx="4514700" cy="6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ctr" anchorCtr="0">
            <a:noAutofit/>
          </a:bodyPr>
          <a:lstStyle/>
          <a:p>
            <a:pPr lvl="0">
              <a:lnSpc>
                <a:spcPct val="90000"/>
              </a:lnSpc>
              <a:buClr>
                <a:srgbClr val="78909C"/>
              </a:buClr>
              <a:buSzPts val="2400"/>
              <a:defRPr/>
            </a:pPr>
            <a:r>
              <a:rPr kumimoji="0" lang="en" sz="2400" b="1" i="0" u="none" strike="noStrike" kern="0" cap="none" spc="0" normalizeH="0" baseline="0" noProof="0" dirty="0" err="1">
                <a:ln>
                  <a:noFill/>
                </a:ln>
                <a:solidFill>
                  <a:srgbClr val="768288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t>Keras</a:t>
            </a:r>
            <a:r>
              <a:rPr kumimoji="0" lang="en" sz="2400" b="1" i="0" u="none" strike="noStrike" kern="0" cap="none" spc="0" normalizeH="0" baseline="0" noProof="0" dirty="0">
                <a:ln>
                  <a:noFill/>
                </a:ln>
                <a:solidFill>
                  <a:srgbClr val="78909C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de-DE" sz="2400" b="1" kern="0" dirty="0">
                <a:solidFill>
                  <a:srgbClr val="262626"/>
                </a:solidFill>
                <a:latin typeface="Lato"/>
                <a:ea typeface="Lato"/>
                <a:cs typeface="Lato"/>
                <a:sym typeface="Lato"/>
              </a:rPr>
              <a:t>Dropout Layer</a:t>
            </a:r>
            <a:endParaRPr kumimoji="0" sz="2400" b="1" i="0" u="none" strike="noStrike" kern="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26AB5826-1B91-436D-86CD-684579133D90}"/>
              </a:ext>
            </a:extLst>
          </p:cNvPr>
          <p:cNvSpPr/>
          <p:nvPr/>
        </p:nvSpPr>
        <p:spPr>
          <a:xfrm>
            <a:off x="1576961" y="1236389"/>
            <a:ext cx="1278674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de-DE" sz="1200" b="1" dirty="0">
                <a:solidFill>
                  <a:srgbClr val="0C969B"/>
                </a:solidFill>
                <a:latin typeface="Courier New"/>
                <a:ea typeface="Courier New"/>
                <a:cs typeface="Courier New"/>
                <a:sym typeface="Courier New"/>
              </a:rPr>
              <a:t>Dense</a:t>
            </a:r>
            <a:r>
              <a:rPr lang="de-DE" sz="1200" b="1" dirty="0">
                <a:solidFill>
                  <a:srgbClr val="403F53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de-DE" sz="1200" b="1" dirty="0">
                <a:solidFill>
                  <a:srgbClr val="AA0982"/>
                </a:solidFill>
                <a:latin typeface="Courier New"/>
                <a:ea typeface="Courier New"/>
                <a:cs typeface="Courier New"/>
                <a:sym typeface="Courier New"/>
              </a:rPr>
              <a:t>256</a:t>
            </a:r>
            <a:r>
              <a:rPr lang="de-DE" sz="1200" b="1" dirty="0">
                <a:solidFill>
                  <a:srgbClr val="403F53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0812140C-E73A-4281-A813-AE6CC9683785}"/>
              </a:ext>
            </a:extLst>
          </p:cNvPr>
          <p:cNvSpPr/>
          <p:nvPr/>
        </p:nvSpPr>
        <p:spPr>
          <a:xfrm>
            <a:off x="272273" y="2844566"/>
            <a:ext cx="639337" cy="639337"/>
          </a:xfrm>
          <a:prstGeom prst="ellipse">
            <a:avLst/>
          </a:prstGeom>
          <a:solidFill>
            <a:srgbClr val="00B0F0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X</a:t>
            </a:r>
          </a:p>
        </p:txBody>
      </p:sp>
      <p:sp>
        <p:nvSpPr>
          <p:cNvPr id="39" name="Ellipse 38">
            <a:extLst>
              <a:ext uri="{FF2B5EF4-FFF2-40B4-BE49-F238E27FC236}">
                <a16:creationId xmlns:a16="http://schemas.microsoft.com/office/drawing/2014/main" id="{5B0720D0-140E-4209-A579-40A61C0123B7}"/>
              </a:ext>
            </a:extLst>
          </p:cNvPr>
          <p:cNvSpPr/>
          <p:nvPr/>
        </p:nvSpPr>
        <p:spPr>
          <a:xfrm>
            <a:off x="1896632" y="1624957"/>
            <a:ext cx="639337" cy="639337"/>
          </a:xfrm>
          <a:prstGeom prst="ellipse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40" name="Ellipse 39">
            <a:extLst>
              <a:ext uri="{FF2B5EF4-FFF2-40B4-BE49-F238E27FC236}">
                <a16:creationId xmlns:a16="http://schemas.microsoft.com/office/drawing/2014/main" id="{0CCAFBC1-9A3D-4D46-AEAC-FC3EE03F59C2}"/>
              </a:ext>
            </a:extLst>
          </p:cNvPr>
          <p:cNvSpPr/>
          <p:nvPr/>
        </p:nvSpPr>
        <p:spPr>
          <a:xfrm>
            <a:off x="1896632" y="2482539"/>
            <a:ext cx="639337" cy="639337"/>
          </a:xfrm>
          <a:prstGeom prst="ellipse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2</a:t>
            </a:r>
          </a:p>
        </p:txBody>
      </p:sp>
      <p:sp>
        <p:nvSpPr>
          <p:cNvPr id="41" name="Ellipse 40">
            <a:extLst>
              <a:ext uri="{FF2B5EF4-FFF2-40B4-BE49-F238E27FC236}">
                <a16:creationId xmlns:a16="http://schemas.microsoft.com/office/drawing/2014/main" id="{D2A657D8-3997-4D2E-8D11-4AB0ED63C290}"/>
              </a:ext>
            </a:extLst>
          </p:cNvPr>
          <p:cNvSpPr/>
          <p:nvPr/>
        </p:nvSpPr>
        <p:spPr>
          <a:xfrm>
            <a:off x="1896631" y="3337676"/>
            <a:ext cx="639337" cy="639337"/>
          </a:xfrm>
          <a:prstGeom prst="ellipse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…</a:t>
            </a:r>
          </a:p>
        </p:txBody>
      </p:sp>
      <p:sp>
        <p:nvSpPr>
          <p:cNvPr id="42" name="Ellipse 41">
            <a:extLst>
              <a:ext uri="{FF2B5EF4-FFF2-40B4-BE49-F238E27FC236}">
                <a16:creationId xmlns:a16="http://schemas.microsoft.com/office/drawing/2014/main" id="{AB2A148C-B8BB-4B90-BEC2-284DF3612BA3}"/>
              </a:ext>
            </a:extLst>
          </p:cNvPr>
          <p:cNvSpPr/>
          <p:nvPr/>
        </p:nvSpPr>
        <p:spPr>
          <a:xfrm>
            <a:off x="1896630" y="4192813"/>
            <a:ext cx="639337" cy="639337"/>
          </a:xfrm>
          <a:prstGeom prst="ellipse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/>
              <a:t>256</a:t>
            </a:r>
          </a:p>
        </p:txBody>
      </p: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07A7AEC0-C965-40BA-95DD-3006DCB72C9C}"/>
              </a:ext>
            </a:extLst>
          </p:cNvPr>
          <p:cNvCxnSpPr>
            <a:stCxn id="21" idx="6"/>
            <a:endCxn id="39" idx="2"/>
          </p:cNvCxnSpPr>
          <p:nvPr/>
        </p:nvCxnSpPr>
        <p:spPr>
          <a:xfrm flipV="1">
            <a:off x="911610" y="1944626"/>
            <a:ext cx="985022" cy="12196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F0508C67-174F-4E5B-8840-09C626A31AF2}"/>
              </a:ext>
            </a:extLst>
          </p:cNvPr>
          <p:cNvCxnSpPr>
            <a:stCxn id="21" idx="6"/>
            <a:endCxn id="40" idx="2"/>
          </p:cNvCxnSpPr>
          <p:nvPr/>
        </p:nvCxnSpPr>
        <p:spPr>
          <a:xfrm flipV="1">
            <a:off x="911610" y="2802208"/>
            <a:ext cx="985022" cy="3620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2BACCF01-4F29-4F23-9B2A-A09D3ED89029}"/>
              </a:ext>
            </a:extLst>
          </p:cNvPr>
          <p:cNvCxnSpPr>
            <a:stCxn id="21" idx="6"/>
            <a:endCxn id="41" idx="2"/>
          </p:cNvCxnSpPr>
          <p:nvPr/>
        </p:nvCxnSpPr>
        <p:spPr>
          <a:xfrm>
            <a:off x="911610" y="3164235"/>
            <a:ext cx="985021" cy="4931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411F1374-738C-4256-A72A-011EDF14FE90}"/>
              </a:ext>
            </a:extLst>
          </p:cNvPr>
          <p:cNvCxnSpPr>
            <a:stCxn id="21" idx="6"/>
            <a:endCxn id="42" idx="2"/>
          </p:cNvCxnSpPr>
          <p:nvPr/>
        </p:nvCxnSpPr>
        <p:spPr>
          <a:xfrm>
            <a:off x="911610" y="3164235"/>
            <a:ext cx="985020" cy="13482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F07C2241-F128-4FDC-94C9-B363AC256A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359" y="2177473"/>
            <a:ext cx="423165" cy="540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Ellipse 25">
            <a:extLst>
              <a:ext uri="{FF2B5EF4-FFF2-40B4-BE49-F238E27FC236}">
                <a16:creationId xmlns:a16="http://schemas.microsoft.com/office/drawing/2014/main" id="{2274875D-0E37-485E-9B15-A4702DF88593}"/>
              </a:ext>
            </a:extLst>
          </p:cNvPr>
          <p:cNvSpPr/>
          <p:nvPr/>
        </p:nvSpPr>
        <p:spPr>
          <a:xfrm>
            <a:off x="3006770" y="1751185"/>
            <a:ext cx="386882" cy="386882"/>
          </a:xfrm>
          <a:prstGeom prst="ellipse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A</a:t>
            </a:r>
          </a:p>
        </p:txBody>
      </p:sp>
      <p:sp>
        <p:nvSpPr>
          <p:cNvPr id="28" name="Ellipse 27">
            <a:extLst>
              <a:ext uri="{FF2B5EF4-FFF2-40B4-BE49-F238E27FC236}">
                <a16:creationId xmlns:a16="http://schemas.microsoft.com/office/drawing/2014/main" id="{A8C20234-AA72-4199-A2E4-13754729D2A6}"/>
              </a:ext>
            </a:extLst>
          </p:cNvPr>
          <p:cNvSpPr/>
          <p:nvPr/>
        </p:nvSpPr>
        <p:spPr>
          <a:xfrm>
            <a:off x="3006770" y="2608767"/>
            <a:ext cx="386882" cy="386882"/>
          </a:xfrm>
          <a:prstGeom prst="ellipse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A</a:t>
            </a:r>
          </a:p>
        </p:txBody>
      </p:sp>
      <p:sp>
        <p:nvSpPr>
          <p:cNvPr id="30" name="Ellipse 29">
            <a:extLst>
              <a:ext uri="{FF2B5EF4-FFF2-40B4-BE49-F238E27FC236}">
                <a16:creationId xmlns:a16="http://schemas.microsoft.com/office/drawing/2014/main" id="{3A266FE4-7CEA-4166-9845-B5DFB1F9FDD9}"/>
              </a:ext>
            </a:extLst>
          </p:cNvPr>
          <p:cNvSpPr/>
          <p:nvPr/>
        </p:nvSpPr>
        <p:spPr>
          <a:xfrm>
            <a:off x="3006769" y="3463904"/>
            <a:ext cx="386882" cy="386882"/>
          </a:xfrm>
          <a:prstGeom prst="ellipse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…</a:t>
            </a:r>
          </a:p>
        </p:txBody>
      </p:sp>
      <p:sp>
        <p:nvSpPr>
          <p:cNvPr id="31" name="Ellipse 30">
            <a:extLst>
              <a:ext uri="{FF2B5EF4-FFF2-40B4-BE49-F238E27FC236}">
                <a16:creationId xmlns:a16="http://schemas.microsoft.com/office/drawing/2014/main" id="{BFCCE3C7-E689-4FEF-8FA0-471697CCA14E}"/>
              </a:ext>
            </a:extLst>
          </p:cNvPr>
          <p:cNvSpPr/>
          <p:nvPr/>
        </p:nvSpPr>
        <p:spPr>
          <a:xfrm>
            <a:off x="3006768" y="4319041"/>
            <a:ext cx="386882" cy="386882"/>
          </a:xfrm>
          <a:prstGeom prst="ellipse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A</a:t>
            </a:r>
          </a:p>
        </p:txBody>
      </p: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A5CE9B24-783C-6D40-85CB-554FD5622DB5}"/>
              </a:ext>
            </a:extLst>
          </p:cNvPr>
          <p:cNvCxnSpPr>
            <a:cxnSpLocks/>
            <a:stCxn id="39" idx="6"/>
            <a:endCxn id="26" idx="2"/>
          </p:cNvCxnSpPr>
          <p:nvPr/>
        </p:nvCxnSpPr>
        <p:spPr>
          <a:xfrm>
            <a:off x="2535969" y="1944626"/>
            <a:ext cx="47080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3745D835-EABE-BD46-9926-D626140319CC}"/>
              </a:ext>
            </a:extLst>
          </p:cNvPr>
          <p:cNvCxnSpPr>
            <a:cxnSpLocks/>
            <a:stCxn id="40" idx="6"/>
            <a:endCxn id="28" idx="2"/>
          </p:cNvCxnSpPr>
          <p:nvPr/>
        </p:nvCxnSpPr>
        <p:spPr>
          <a:xfrm>
            <a:off x="2535969" y="2802208"/>
            <a:ext cx="47080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1FA2C0AE-FCE0-9C45-941C-01C62023A0A4}"/>
              </a:ext>
            </a:extLst>
          </p:cNvPr>
          <p:cNvCxnSpPr>
            <a:cxnSpLocks/>
            <a:stCxn id="41" idx="6"/>
            <a:endCxn id="30" idx="2"/>
          </p:cNvCxnSpPr>
          <p:nvPr/>
        </p:nvCxnSpPr>
        <p:spPr>
          <a:xfrm>
            <a:off x="2535968" y="3657345"/>
            <a:ext cx="47080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id="{0351502C-7F16-7D46-88B4-31629DF33C43}"/>
              </a:ext>
            </a:extLst>
          </p:cNvPr>
          <p:cNvCxnSpPr>
            <a:cxnSpLocks/>
            <a:stCxn id="42" idx="6"/>
            <a:endCxn id="31" idx="2"/>
          </p:cNvCxnSpPr>
          <p:nvPr/>
        </p:nvCxnSpPr>
        <p:spPr>
          <a:xfrm>
            <a:off x="2535967" y="4512482"/>
            <a:ext cx="47080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Ellipse 21">
            <a:extLst>
              <a:ext uri="{FF2B5EF4-FFF2-40B4-BE49-F238E27FC236}">
                <a16:creationId xmlns:a16="http://schemas.microsoft.com/office/drawing/2014/main" id="{2E04ECDD-3C87-DC4E-8AFF-E2EA2B7D3DCA}"/>
              </a:ext>
            </a:extLst>
          </p:cNvPr>
          <p:cNvSpPr/>
          <p:nvPr/>
        </p:nvSpPr>
        <p:spPr>
          <a:xfrm>
            <a:off x="3941087" y="1624957"/>
            <a:ext cx="639337" cy="639337"/>
          </a:xfrm>
          <a:prstGeom prst="ellipse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D</a:t>
            </a:r>
          </a:p>
        </p:txBody>
      </p:sp>
      <p:sp>
        <p:nvSpPr>
          <p:cNvPr id="48" name="Ellipse 23">
            <a:extLst>
              <a:ext uri="{FF2B5EF4-FFF2-40B4-BE49-F238E27FC236}">
                <a16:creationId xmlns:a16="http://schemas.microsoft.com/office/drawing/2014/main" id="{E4BEA0E2-3E16-4841-85F7-C26074D0BBCD}"/>
              </a:ext>
            </a:extLst>
          </p:cNvPr>
          <p:cNvSpPr/>
          <p:nvPr/>
        </p:nvSpPr>
        <p:spPr>
          <a:xfrm>
            <a:off x="3941087" y="2482539"/>
            <a:ext cx="639337" cy="639337"/>
          </a:xfrm>
          <a:prstGeom prst="ellipse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D</a:t>
            </a:r>
          </a:p>
        </p:txBody>
      </p:sp>
      <p:sp>
        <p:nvSpPr>
          <p:cNvPr id="49" name="Ellipse 25">
            <a:extLst>
              <a:ext uri="{FF2B5EF4-FFF2-40B4-BE49-F238E27FC236}">
                <a16:creationId xmlns:a16="http://schemas.microsoft.com/office/drawing/2014/main" id="{1F5C6F51-EFEA-264B-A4A4-4F6B0F5E4C96}"/>
              </a:ext>
            </a:extLst>
          </p:cNvPr>
          <p:cNvSpPr/>
          <p:nvPr/>
        </p:nvSpPr>
        <p:spPr>
          <a:xfrm>
            <a:off x="3941086" y="3337676"/>
            <a:ext cx="639337" cy="639337"/>
          </a:xfrm>
          <a:prstGeom prst="ellipse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…</a:t>
            </a:r>
          </a:p>
        </p:txBody>
      </p:sp>
      <p:sp>
        <p:nvSpPr>
          <p:cNvPr id="50" name="Ellipse 27">
            <a:extLst>
              <a:ext uri="{FF2B5EF4-FFF2-40B4-BE49-F238E27FC236}">
                <a16:creationId xmlns:a16="http://schemas.microsoft.com/office/drawing/2014/main" id="{F0E2F784-37F1-D442-9100-73BDA2F9EB35}"/>
              </a:ext>
            </a:extLst>
          </p:cNvPr>
          <p:cNvSpPr/>
          <p:nvPr/>
        </p:nvSpPr>
        <p:spPr>
          <a:xfrm>
            <a:off x="3941085" y="4192813"/>
            <a:ext cx="639337" cy="639337"/>
          </a:xfrm>
          <a:prstGeom prst="ellipse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D</a:t>
            </a:r>
          </a:p>
        </p:txBody>
      </p:sp>
      <p:cxnSp>
        <p:nvCxnSpPr>
          <p:cNvPr id="51" name="Gerade Verbindung mit Pfeil 50">
            <a:extLst>
              <a:ext uri="{FF2B5EF4-FFF2-40B4-BE49-F238E27FC236}">
                <a16:creationId xmlns:a16="http://schemas.microsoft.com/office/drawing/2014/main" id="{3CCBA365-F6FE-BC46-B6C6-CCB196902A24}"/>
              </a:ext>
            </a:extLst>
          </p:cNvPr>
          <p:cNvCxnSpPr>
            <a:cxnSpLocks/>
            <a:stCxn id="26" idx="6"/>
            <a:endCxn id="47" idx="2"/>
          </p:cNvCxnSpPr>
          <p:nvPr/>
        </p:nvCxnSpPr>
        <p:spPr>
          <a:xfrm>
            <a:off x="3393652" y="1944626"/>
            <a:ext cx="5474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Gerade Verbindung mit Pfeil 51">
            <a:extLst>
              <a:ext uri="{FF2B5EF4-FFF2-40B4-BE49-F238E27FC236}">
                <a16:creationId xmlns:a16="http://schemas.microsoft.com/office/drawing/2014/main" id="{6F1436F6-8E92-6D49-88C8-7490F4C28846}"/>
              </a:ext>
            </a:extLst>
          </p:cNvPr>
          <p:cNvCxnSpPr>
            <a:cxnSpLocks/>
            <a:stCxn id="28" idx="6"/>
            <a:endCxn id="48" idx="2"/>
          </p:cNvCxnSpPr>
          <p:nvPr/>
        </p:nvCxnSpPr>
        <p:spPr>
          <a:xfrm>
            <a:off x="3393652" y="2802208"/>
            <a:ext cx="5474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Gerade Verbindung mit Pfeil 52">
            <a:extLst>
              <a:ext uri="{FF2B5EF4-FFF2-40B4-BE49-F238E27FC236}">
                <a16:creationId xmlns:a16="http://schemas.microsoft.com/office/drawing/2014/main" id="{619F25FD-7AAD-EE47-A576-18F04A5C6DC0}"/>
              </a:ext>
            </a:extLst>
          </p:cNvPr>
          <p:cNvCxnSpPr>
            <a:cxnSpLocks/>
            <a:stCxn id="31" idx="6"/>
            <a:endCxn id="50" idx="2"/>
          </p:cNvCxnSpPr>
          <p:nvPr/>
        </p:nvCxnSpPr>
        <p:spPr>
          <a:xfrm>
            <a:off x="3393650" y="4512482"/>
            <a:ext cx="5474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Gerade Verbindung mit Pfeil 53">
            <a:extLst>
              <a:ext uri="{FF2B5EF4-FFF2-40B4-BE49-F238E27FC236}">
                <a16:creationId xmlns:a16="http://schemas.microsoft.com/office/drawing/2014/main" id="{FB40D5BD-0737-4146-A06D-BFA8C9F899F0}"/>
              </a:ext>
            </a:extLst>
          </p:cNvPr>
          <p:cNvCxnSpPr>
            <a:cxnSpLocks/>
            <a:stCxn id="30" idx="6"/>
            <a:endCxn id="49" idx="2"/>
          </p:cNvCxnSpPr>
          <p:nvPr/>
        </p:nvCxnSpPr>
        <p:spPr>
          <a:xfrm>
            <a:off x="3393651" y="3657345"/>
            <a:ext cx="5474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Rechteck 59">
            <a:extLst>
              <a:ext uri="{FF2B5EF4-FFF2-40B4-BE49-F238E27FC236}">
                <a16:creationId xmlns:a16="http://schemas.microsoft.com/office/drawing/2014/main" id="{C35EE000-6CD7-9D4B-87F4-E1554DBAC7E2}"/>
              </a:ext>
            </a:extLst>
          </p:cNvPr>
          <p:cNvSpPr/>
          <p:nvPr/>
        </p:nvSpPr>
        <p:spPr>
          <a:xfrm>
            <a:off x="3545077" y="1233587"/>
            <a:ext cx="1431352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de-DE" sz="1200" b="1" dirty="0">
                <a:solidFill>
                  <a:srgbClr val="0C969B"/>
                </a:solidFill>
                <a:latin typeface="Courier New"/>
                <a:ea typeface="Courier New"/>
                <a:cs typeface="Courier New"/>
                <a:sym typeface="Courier New"/>
              </a:rPr>
              <a:t>Dropout</a:t>
            </a:r>
            <a:r>
              <a:rPr lang="de-DE" sz="1200" b="1" dirty="0">
                <a:solidFill>
                  <a:srgbClr val="403F53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de-DE" sz="1200" b="1" dirty="0">
                <a:solidFill>
                  <a:srgbClr val="AA0982"/>
                </a:solidFill>
                <a:latin typeface="Courier New"/>
                <a:ea typeface="Courier New"/>
                <a:cs typeface="Courier New"/>
                <a:sym typeface="Courier New"/>
              </a:rPr>
              <a:t>0.5</a:t>
            </a:r>
            <a:r>
              <a:rPr lang="de-DE" sz="1200" b="1" dirty="0">
                <a:solidFill>
                  <a:srgbClr val="403F53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</a:p>
        </p:txBody>
      </p:sp>
      <p:sp>
        <p:nvSpPr>
          <p:cNvPr id="56" name="Ellipse 38">
            <a:extLst>
              <a:ext uri="{FF2B5EF4-FFF2-40B4-BE49-F238E27FC236}">
                <a16:creationId xmlns:a16="http://schemas.microsoft.com/office/drawing/2014/main" id="{D09BF1CA-2040-F449-A671-8284567F50FD}"/>
              </a:ext>
            </a:extLst>
          </p:cNvPr>
          <p:cNvSpPr/>
          <p:nvPr/>
        </p:nvSpPr>
        <p:spPr>
          <a:xfrm>
            <a:off x="6070403" y="1624957"/>
            <a:ext cx="639337" cy="639337"/>
          </a:xfrm>
          <a:prstGeom prst="ellipse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57" name="Ellipse 39">
            <a:extLst>
              <a:ext uri="{FF2B5EF4-FFF2-40B4-BE49-F238E27FC236}">
                <a16:creationId xmlns:a16="http://schemas.microsoft.com/office/drawing/2014/main" id="{89ED94BC-2BE8-5A4D-B3AA-0E6B40C174FF}"/>
              </a:ext>
            </a:extLst>
          </p:cNvPr>
          <p:cNvSpPr/>
          <p:nvPr/>
        </p:nvSpPr>
        <p:spPr>
          <a:xfrm>
            <a:off x="6070403" y="2482539"/>
            <a:ext cx="639337" cy="639337"/>
          </a:xfrm>
          <a:prstGeom prst="ellipse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2</a:t>
            </a:r>
          </a:p>
        </p:txBody>
      </p:sp>
      <p:sp>
        <p:nvSpPr>
          <p:cNvPr id="58" name="Ellipse 40">
            <a:extLst>
              <a:ext uri="{FF2B5EF4-FFF2-40B4-BE49-F238E27FC236}">
                <a16:creationId xmlns:a16="http://schemas.microsoft.com/office/drawing/2014/main" id="{D7D80967-D540-FE46-88B1-B603CD1C7F7B}"/>
              </a:ext>
            </a:extLst>
          </p:cNvPr>
          <p:cNvSpPr/>
          <p:nvPr/>
        </p:nvSpPr>
        <p:spPr>
          <a:xfrm>
            <a:off x="6070402" y="3337676"/>
            <a:ext cx="639337" cy="639337"/>
          </a:xfrm>
          <a:prstGeom prst="ellipse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…</a:t>
            </a:r>
          </a:p>
        </p:txBody>
      </p:sp>
      <p:sp>
        <p:nvSpPr>
          <p:cNvPr id="59" name="Ellipse 41">
            <a:extLst>
              <a:ext uri="{FF2B5EF4-FFF2-40B4-BE49-F238E27FC236}">
                <a16:creationId xmlns:a16="http://schemas.microsoft.com/office/drawing/2014/main" id="{B92BC760-50D3-EB49-B65A-BB7FC185DC76}"/>
              </a:ext>
            </a:extLst>
          </p:cNvPr>
          <p:cNvSpPr/>
          <p:nvPr/>
        </p:nvSpPr>
        <p:spPr>
          <a:xfrm>
            <a:off x="6070401" y="4192813"/>
            <a:ext cx="639337" cy="639337"/>
          </a:xfrm>
          <a:prstGeom prst="ellipse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/>
              <a:t>256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Ellipse 25">
                <a:extLst>
                  <a:ext uri="{FF2B5EF4-FFF2-40B4-BE49-F238E27FC236}">
                    <a16:creationId xmlns:a16="http://schemas.microsoft.com/office/drawing/2014/main" id="{B5085D0F-DEDA-2C49-B6A6-52119E3AB4E1}"/>
                  </a:ext>
                </a:extLst>
              </p:cNvPr>
              <p:cNvSpPr/>
              <p:nvPr/>
            </p:nvSpPr>
            <p:spPr>
              <a:xfrm>
                <a:off x="4976431" y="1751185"/>
                <a:ext cx="386882" cy="386882"/>
              </a:xfrm>
              <a:prstGeom prst="ellipse">
                <a:avLst/>
              </a:prstGeom>
              <a:ln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b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de-DE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61" name="Ellipse 25">
                <a:extLst>
                  <a:ext uri="{FF2B5EF4-FFF2-40B4-BE49-F238E27FC236}">
                    <a16:creationId xmlns:a16="http://schemas.microsoft.com/office/drawing/2014/main" id="{B5085D0F-DEDA-2C49-B6A6-52119E3AB4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6431" y="1751185"/>
                <a:ext cx="386882" cy="386882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Ellipse 29">
            <a:extLst>
              <a:ext uri="{FF2B5EF4-FFF2-40B4-BE49-F238E27FC236}">
                <a16:creationId xmlns:a16="http://schemas.microsoft.com/office/drawing/2014/main" id="{CF7FA723-0F37-E34E-8378-DA18E70FE58B}"/>
              </a:ext>
            </a:extLst>
          </p:cNvPr>
          <p:cNvSpPr/>
          <p:nvPr/>
        </p:nvSpPr>
        <p:spPr>
          <a:xfrm>
            <a:off x="4976430" y="3463904"/>
            <a:ext cx="386882" cy="386882"/>
          </a:xfrm>
          <a:prstGeom prst="ellipse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…</a:t>
            </a:r>
          </a:p>
        </p:txBody>
      </p:sp>
      <p:sp>
        <p:nvSpPr>
          <p:cNvPr id="65" name="Rechteck 64">
            <a:extLst>
              <a:ext uri="{FF2B5EF4-FFF2-40B4-BE49-F238E27FC236}">
                <a16:creationId xmlns:a16="http://schemas.microsoft.com/office/drawing/2014/main" id="{D21930A8-4D34-2B40-83E9-BF92B9F436AD}"/>
              </a:ext>
            </a:extLst>
          </p:cNvPr>
          <p:cNvSpPr/>
          <p:nvPr/>
        </p:nvSpPr>
        <p:spPr>
          <a:xfrm>
            <a:off x="5750732" y="1233587"/>
            <a:ext cx="1278674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de-DE" sz="1200" b="1" dirty="0">
                <a:solidFill>
                  <a:srgbClr val="0C969B"/>
                </a:solidFill>
                <a:latin typeface="Courier New"/>
                <a:ea typeface="Courier New"/>
                <a:cs typeface="Courier New"/>
                <a:sym typeface="Courier New"/>
              </a:rPr>
              <a:t>Dense</a:t>
            </a:r>
            <a:r>
              <a:rPr lang="de-DE" sz="1200" b="1" dirty="0">
                <a:solidFill>
                  <a:srgbClr val="403F53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de-DE" sz="1200" b="1" dirty="0">
                <a:solidFill>
                  <a:srgbClr val="AA0982"/>
                </a:solidFill>
                <a:latin typeface="Courier New"/>
                <a:ea typeface="Courier New"/>
                <a:cs typeface="Courier New"/>
                <a:sym typeface="Courier New"/>
              </a:rPr>
              <a:t>256</a:t>
            </a:r>
            <a:r>
              <a:rPr lang="de-DE" sz="1200" b="1" dirty="0">
                <a:solidFill>
                  <a:srgbClr val="403F53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Ellipse 25">
                <a:extLst>
                  <a:ext uri="{FF2B5EF4-FFF2-40B4-BE49-F238E27FC236}">
                    <a16:creationId xmlns:a16="http://schemas.microsoft.com/office/drawing/2014/main" id="{14BC36F6-BAD7-F84F-AD7E-F91B8601A046}"/>
                  </a:ext>
                </a:extLst>
              </p:cNvPr>
              <p:cNvSpPr/>
              <p:nvPr/>
            </p:nvSpPr>
            <p:spPr>
              <a:xfrm>
                <a:off x="4976429" y="2609122"/>
                <a:ext cx="386882" cy="386882"/>
              </a:xfrm>
              <a:prstGeom prst="ellipse">
                <a:avLst/>
              </a:prstGeom>
              <a:ln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b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de-DE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66" name="Ellipse 25">
                <a:extLst>
                  <a:ext uri="{FF2B5EF4-FFF2-40B4-BE49-F238E27FC236}">
                    <a16:creationId xmlns:a16="http://schemas.microsoft.com/office/drawing/2014/main" id="{14BC36F6-BAD7-F84F-AD7E-F91B8601A04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6429" y="2609122"/>
                <a:ext cx="386882" cy="386882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Ellipse 25">
                <a:extLst>
                  <a:ext uri="{FF2B5EF4-FFF2-40B4-BE49-F238E27FC236}">
                    <a16:creationId xmlns:a16="http://schemas.microsoft.com/office/drawing/2014/main" id="{FA2E7DB7-A63A-8D42-B36E-42EEEEEB0817}"/>
                  </a:ext>
                </a:extLst>
              </p:cNvPr>
              <p:cNvSpPr/>
              <p:nvPr/>
            </p:nvSpPr>
            <p:spPr>
              <a:xfrm>
                <a:off x="4976429" y="4318686"/>
                <a:ext cx="386882" cy="386882"/>
              </a:xfrm>
              <a:prstGeom prst="ellipse">
                <a:avLst/>
              </a:prstGeom>
              <a:ln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b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de-DE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67" name="Ellipse 25">
                <a:extLst>
                  <a:ext uri="{FF2B5EF4-FFF2-40B4-BE49-F238E27FC236}">
                    <a16:creationId xmlns:a16="http://schemas.microsoft.com/office/drawing/2014/main" id="{FA2E7DB7-A63A-8D42-B36E-42EEEEEB08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6429" y="4318686"/>
                <a:ext cx="386882" cy="386882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Gerade Verbindung mit Pfeil 45">
            <a:extLst>
              <a:ext uri="{FF2B5EF4-FFF2-40B4-BE49-F238E27FC236}">
                <a16:creationId xmlns:a16="http://schemas.microsoft.com/office/drawing/2014/main" id="{601E8A38-11D5-5942-A5F0-036473AF4271}"/>
              </a:ext>
            </a:extLst>
          </p:cNvPr>
          <p:cNvCxnSpPr>
            <a:stCxn id="47" idx="6"/>
            <a:endCxn id="61" idx="2"/>
          </p:cNvCxnSpPr>
          <p:nvPr/>
        </p:nvCxnSpPr>
        <p:spPr>
          <a:xfrm>
            <a:off x="4580424" y="1944626"/>
            <a:ext cx="3960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Gerade Verbindung mit Pfeil 67">
            <a:extLst>
              <a:ext uri="{FF2B5EF4-FFF2-40B4-BE49-F238E27FC236}">
                <a16:creationId xmlns:a16="http://schemas.microsoft.com/office/drawing/2014/main" id="{9931AEAF-65F7-0A40-8B42-B2D1C5EB13C1}"/>
              </a:ext>
            </a:extLst>
          </p:cNvPr>
          <p:cNvCxnSpPr>
            <a:stCxn id="48" idx="6"/>
            <a:endCxn id="66" idx="2"/>
          </p:cNvCxnSpPr>
          <p:nvPr/>
        </p:nvCxnSpPr>
        <p:spPr>
          <a:xfrm>
            <a:off x="4580424" y="2802208"/>
            <a:ext cx="396005" cy="3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Gerade Verbindung mit Pfeil 69">
            <a:extLst>
              <a:ext uri="{FF2B5EF4-FFF2-40B4-BE49-F238E27FC236}">
                <a16:creationId xmlns:a16="http://schemas.microsoft.com/office/drawing/2014/main" id="{D27D4CB1-65DB-F742-98F3-A525A7A7D137}"/>
              </a:ext>
            </a:extLst>
          </p:cNvPr>
          <p:cNvCxnSpPr>
            <a:stCxn id="49" idx="6"/>
            <a:endCxn id="63" idx="2"/>
          </p:cNvCxnSpPr>
          <p:nvPr/>
        </p:nvCxnSpPr>
        <p:spPr>
          <a:xfrm>
            <a:off x="4580423" y="3657345"/>
            <a:ext cx="3960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Gerade Verbindung mit Pfeil 71">
            <a:extLst>
              <a:ext uri="{FF2B5EF4-FFF2-40B4-BE49-F238E27FC236}">
                <a16:creationId xmlns:a16="http://schemas.microsoft.com/office/drawing/2014/main" id="{0E29D17A-F46A-A74E-A5D4-09B713356AE3}"/>
              </a:ext>
            </a:extLst>
          </p:cNvPr>
          <p:cNvCxnSpPr>
            <a:stCxn id="50" idx="6"/>
            <a:endCxn id="67" idx="2"/>
          </p:cNvCxnSpPr>
          <p:nvPr/>
        </p:nvCxnSpPr>
        <p:spPr>
          <a:xfrm flipV="1">
            <a:off x="4580422" y="4512127"/>
            <a:ext cx="396007" cy="3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Gerade Verbindung mit Pfeil 73">
            <a:extLst>
              <a:ext uri="{FF2B5EF4-FFF2-40B4-BE49-F238E27FC236}">
                <a16:creationId xmlns:a16="http://schemas.microsoft.com/office/drawing/2014/main" id="{CF7903BC-7643-0A45-B6A4-70CC6E717326}"/>
              </a:ext>
            </a:extLst>
          </p:cNvPr>
          <p:cNvCxnSpPr>
            <a:stCxn id="61" idx="6"/>
            <a:endCxn id="56" idx="2"/>
          </p:cNvCxnSpPr>
          <p:nvPr/>
        </p:nvCxnSpPr>
        <p:spPr>
          <a:xfrm>
            <a:off x="5363313" y="1944626"/>
            <a:ext cx="7070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Gerade Verbindung mit Pfeil 75">
            <a:extLst>
              <a:ext uri="{FF2B5EF4-FFF2-40B4-BE49-F238E27FC236}">
                <a16:creationId xmlns:a16="http://schemas.microsoft.com/office/drawing/2014/main" id="{17AFA015-0DEF-9E4F-9114-8CB1D0A9844B}"/>
              </a:ext>
            </a:extLst>
          </p:cNvPr>
          <p:cNvCxnSpPr>
            <a:stCxn id="61" idx="6"/>
            <a:endCxn id="57" idx="2"/>
          </p:cNvCxnSpPr>
          <p:nvPr/>
        </p:nvCxnSpPr>
        <p:spPr>
          <a:xfrm>
            <a:off x="5363313" y="1944626"/>
            <a:ext cx="707090" cy="8575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" name="Gerade Verbindung mit Pfeil 77">
            <a:extLst>
              <a:ext uri="{FF2B5EF4-FFF2-40B4-BE49-F238E27FC236}">
                <a16:creationId xmlns:a16="http://schemas.microsoft.com/office/drawing/2014/main" id="{37D3A4F3-5AAC-7746-9F91-78C94CA2B9C1}"/>
              </a:ext>
            </a:extLst>
          </p:cNvPr>
          <p:cNvCxnSpPr>
            <a:stCxn id="61" idx="6"/>
            <a:endCxn id="58" idx="2"/>
          </p:cNvCxnSpPr>
          <p:nvPr/>
        </p:nvCxnSpPr>
        <p:spPr>
          <a:xfrm>
            <a:off x="5363313" y="1944626"/>
            <a:ext cx="707089" cy="17127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0" name="Gerade Verbindung mit Pfeil 79">
            <a:extLst>
              <a:ext uri="{FF2B5EF4-FFF2-40B4-BE49-F238E27FC236}">
                <a16:creationId xmlns:a16="http://schemas.microsoft.com/office/drawing/2014/main" id="{76841056-B971-194E-BB77-4BAAEA659669}"/>
              </a:ext>
            </a:extLst>
          </p:cNvPr>
          <p:cNvCxnSpPr>
            <a:stCxn id="61" idx="6"/>
            <a:endCxn id="59" idx="2"/>
          </p:cNvCxnSpPr>
          <p:nvPr/>
        </p:nvCxnSpPr>
        <p:spPr>
          <a:xfrm>
            <a:off x="5363313" y="1944626"/>
            <a:ext cx="707088" cy="25678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Gerade Verbindung mit Pfeil 81">
            <a:extLst>
              <a:ext uri="{FF2B5EF4-FFF2-40B4-BE49-F238E27FC236}">
                <a16:creationId xmlns:a16="http://schemas.microsoft.com/office/drawing/2014/main" id="{FC3B90CD-0942-B941-94E5-F08B1017439B}"/>
              </a:ext>
            </a:extLst>
          </p:cNvPr>
          <p:cNvCxnSpPr>
            <a:stCxn id="66" idx="6"/>
            <a:endCxn id="56" idx="2"/>
          </p:cNvCxnSpPr>
          <p:nvPr/>
        </p:nvCxnSpPr>
        <p:spPr>
          <a:xfrm flipV="1">
            <a:off x="5363311" y="1944626"/>
            <a:ext cx="707092" cy="857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Gerade Verbindung mit Pfeil 83">
            <a:extLst>
              <a:ext uri="{FF2B5EF4-FFF2-40B4-BE49-F238E27FC236}">
                <a16:creationId xmlns:a16="http://schemas.microsoft.com/office/drawing/2014/main" id="{E81CD79C-BEEF-0441-9327-1B7F79EA4057}"/>
              </a:ext>
            </a:extLst>
          </p:cNvPr>
          <p:cNvCxnSpPr>
            <a:stCxn id="66" idx="6"/>
            <a:endCxn id="57" idx="2"/>
          </p:cNvCxnSpPr>
          <p:nvPr/>
        </p:nvCxnSpPr>
        <p:spPr>
          <a:xfrm flipV="1">
            <a:off x="5363311" y="2802208"/>
            <a:ext cx="707092" cy="3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Gerade Verbindung mit Pfeil 85">
            <a:extLst>
              <a:ext uri="{FF2B5EF4-FFF2-40B4-BE49-F238E27FC236}">
                <a16:creationId xmlns:a16="http://schemas.microsoft.com/office/drawing/2014/main" id="{406FFCA8-C334-ED45-80D1-EB5995418442}"/>
              </a:ext>
            </a:extLst>
          </p:cNvPr>
          <p:cNvCxnSpPr>
            <a:stCxn id="66" idx="6"/>
            <a:endCxn id="58" idx="2"/>
          </p:cNvCxnSpPr>
          <p:nvPr/>
        </p:nvCxnSpPr>
        <p:spPr>
          <a:xfrm>
            <a:off x="5363311" y="2802563"/>
            <a:ext cx="707091" cy="8547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Gerade Verbindung mit Pfeil 87">
            <a:extLst>
              <a:ext uri="{FF2B5EF4-FFF2-40B4-BE49-F238E27FC236}">
                <a16:creationId xmlns:a16="http://schemas.microsoft.com/office/drawing/2014/main" id="{32BF9E99-2B63-ED4D-8CAE-0C56E961294E}"/>
              </a:ext>
            </a:extLst>
          </p:cNvPr>
          <p:cNvCxnSpPr>
            <a:stCxn id="66" idx="6"/>
            <a:endCxn id="59" idx="2"/>
          </p:cNvCxnSpPr>
          <p:nvPr/>
        </p:nvCxnSpPr>
        <p:spPr>
          <a:xfrm>
            <a:off x="5363311" y="2802563"/>
            <a:ext cx="707090" cy="17099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Gerade Verbindung mit Pfeil 89">
            <a:extLst>
              <a:ext uri="{FF2B5EF4-FFF2-40B4-BE49-F238E27FC236}">
                <a16:creationId xmlns:a16="http://schemas.microsoft.com/office/drawing/2014/main" id="{CFBE0F12-9DEF-C34E-A9C0-1A01BAE5117A}"/>
              </a:ext>
            </a:extLst>
          </p:cNvPr>
          <p:cNvCxnSpPr>
            <a:stCxn id="63" idx="6"/>
            <a:endCxn id="56" idx="2"/>
          </p:cNvCxnSpPr>
          <p:nvPr/>
        </p:nvCxnSpPr>
        <p:spPr>
          <a:xfrm flipV="1">
            <a:off x="5363312" y="1944626"/>
            <a:ext cx="707091" cy="17127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2" name="Gerade Verbindung mit Pfeil 91">
            <a:extLst>
              <a:ext uri="{FF2B5EF4-FFF2-40B4-BE49-F238E27FC236}">
                <a16:creationId xmlns:a16="http://schemas.microsoft.com/office/drawing/2014/main" id="{8658A9DB-0DC2-2F46-9A40-2780CFF6BB2E}"/>
              </a:ext>
            </a:extLst>
          </p:cNvPr>
          <p:cNvCxnSpPr>
            <a:stCxn id="63" idx="6"/>
            <a:endCxn id="57" idx="2"/>
          </p:cNvCxnSpPr>
          <p:nvPr/>
        </p:nvCxnSpPr>
        <p:spPr>
          <a:xfrm flipV="1">
            <a:off x="5363312" y="2802208"/>
            <a:ext cx="707091" cy="8551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Gerade Verbindung mit Pfeil 93">
            <a:extLst>
              <a:ext uri="{FF2B5EF4-FFF2-40B4-BE49-F238E27FC236}">
                <a16:creationId xmlns:a16="http://schemas.microsoft.com/office/drawing/2014/main" id="{2C107029-B6F8-1B4A-8738-6E71EC0542F4}"/>
              </a:ext>
            </a:extLst>
          </p:cNvPr>
          <p:cNvCxnSpPr>
            <a:stCxn id="63" idx="6"/>
            <a:endCxn id="58" idx="2"/>
          </p:cNvCxnSpPr>
          <p:nvPr/>
        </p:nvCxnSpPr>
        <p:spPr>
          <a:xfrm>
            <a:off x="5363312" y="3657345"/>
            <a:ext cx="7070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7" name="Gerade Verbindung mit Pfeil 96">
            <a:extLst>
              <a:ext uri="{FF2B5EF4-FFF2-40B4-BE49-F238E27FC236}">
                <a16:creationId xmlns:a16="http://schemas.microsoft.com/office/drawing/2014/main" id="{23345D86-DC62-8842-8B6B-28C243C1332A}"/>
              </a:ext>
            </a:extLst>
          </p:cNvPr>
          <p:cNvCxnSpPr>
            <a:stCxn id="63" idx="6"/>
            <a:endCxn id="59" idx="2"/>
          </p:cNvCxnSpPr>
          <p:nvPr/>
        </p:nvCxnSpPr>
        <p:spPr>
          <a:xfrm>
            <a:off x="5363312" y="3657345"/>
            <a:ext cx="707089" cy="8551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9" name="Gerade Verbindung mit Pfeil 98">
            <a:extLst>
              <a:ext uri="{FF2B5EF4-FFF2-40B4-BE49-F238E27FC236}">
                <a16:creationId xmlns:a16="http://schemas.microsoft.com/office/drawing/2014/main" id="{E96DAE63-680B-C94A-97C0-1C16701A278B}"/>
              </a:ext>
            </a:extLst>
          </p:cNvPr>
          <p:cNvCxnSpPr>
            <a:stCxn id="67" idx="6"/>
            <a:endCxn id="56" idx="2"/>
          </p:cNvCxnSpPr>
          <p:nvPr/>
        </p:nvCxnSpPr>
        <p:spPr>
          <a:xfrm flipV="1">
            <a:off x="5363311" y="1944626"/>
            <a:ext cx="707092" cy="25675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1" name="Gerade Verbindung mit Pfeil 100">
            <a:extLst>
              <a:ext uri="{FF2B5EF4-FFF2-40B4-BE49-F238E27FC236}">
                <a16:creationId xmlns:a16="http://schemas.microsoft.com/office/drawing/2014/main" id="{E3D40C5A-6225-1642-A52B-235B6EF305C4}"/>
              </a:ext>
            </a:extLst>
          </p:cNvPr>
          <p:cNvCxnSpPr>
            <a:stCxn id="67" idx="6"/>
            <a:endCxn id="57" idx="2"/>
          </p:cNvCxnSpPr>
          <p:nvPr/>
        </p:nvCxnSpPr>
        <p:spPr>
          <a:xfrm flipV="1">
            <a:off x="5363311" y="2802208"/>
            <a:ext cx="707092" cy="17099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" name="Gerade Verbindung mit Pfeil 102">
            <a:extLst>
              <a:ext uri="{FF2B5EF4-FFF2-40B4-BE49-F238E27FC236}">
                <a16:creationId xmlns:a16="http://schemas.microsoft.com/office/drawing/2014/main" id="{589EF7BB-5C48-8E4F-99B0-10BEAD61A31A}"/>
              </a:ext>
            </a:extLst>
          </p:cNvPr>
          <p:cNvCxnSpPr>
            <a:stCxn id="67" idx="6"/>
            <a:endCxn id="58" idx="2"/>
          </p:cNvCxnSpPr>
          <p:nvPr/>
        </p:nvCxnSpPr>
        <p:spPr>
          <a:xfrm flipV="1">
            <a:off x="5363311" y="3657345"/>
            <a:ext cx="707091" cy="8547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" name="Gerade Verbindung mit Pfeil 104">
            <a:extLst>
              <a:ext uri="{FF2B5EF4-FFF2-40B4-BE49-F238E27FC236}">
                <a16:creationId xmlns:a16="http://schemas.microsoft.com/office/drawing/2014/main" id="{3485C755-D651-D74D-9F18-CD66AAF00310}"/>
              </a:ext>
            </a:extLst>
          </p:cNvPr>
          <p:cNvCxnSpPr>
            <a:stCxn id="67" idx="6"/>
            <a:endCxn id="59" idx="2"/>
          </p:cNvCxnSpPr>
          <p:nvPr/>
        </p:nvCxnSpPr>
        <p:spPr>
          <a:xfrm>
            <a:off x="5363311" y="4512127"/>
            <a:ext cx="707090" cy="3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472365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7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7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78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6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90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94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98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02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06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10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14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500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18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500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  <p:bldP spid="57" grpId="0" animBg="1"/>
      <p:bldP spid="58" grpId="0" animBg="1"/>
      <p:bldP spid="59" grpId="0" animBg="1"/>
      <p:bldP spid="61" grpId="0" animBg="1"/>
      <p:bldP spid="63" grpId="0" animBg="1"/>
      <p:bldP spid="65" grpId="0"/>
      <p:bldP spid="66" grpId="0" animBg="1"/>
      <p:bldP spid="6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7"/>
          <p:cNvSpPr txBox="1"/>
          <p:nvPr/>
        </p:nvSpPr>
        <p:spPr>
          <a:xfrm>
            <a:off x="126104" y="311350"/>
            <a:ext cx="4514700" cy="6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ctr" anchorCtr="0">
            <a:noAutofit/>
          </a:bodyPr>
          <a:lstStyle/>
          <a:p>
            <a:pPr lvl="0">
              <a:lnSpc>
                <a:spcPct val="90000"/>
              </a:lnSpc>
              <a:buClr>
                <a:srgbClr val="78909C"/>
              </a:buClr>
              <a:buSzPts val="2400"/>
              <a:defRPr/>
            </a:pPr>
            <a:r>
              <a:rPr kumimoji="0" lang="en" sz="2400" b="1" i="0" u="none" strike="noStrike" kern="0" cap="none" spc="0" normalizeH="0" baseline="0" noProof="0" dirty="0" err="1">
                <a:ln>
                  <a:noFill/>
                </a:ln>
                <a:solidFill>
                  <a:srgbClr val="768288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t>Keras</a:t>
            </a:r>
            <a:r>
              <a:rPr kumimoji="0" lang="en" sz="2400" b="1" i="0" u="none" strike="noStrike" kern="0" cap="none" spc="0" normalizeH="0" baseline="0" noProof="0" dirty="0">
                <a:ln>
                  <a:noFill/>
                </a:ln>
                <a:solidFill>
                  <a:srgbClr val="78909C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de-DE" sz="2400" b="1" kern="0" dirty="0">
                <a:solidFill>
                  <a:srgbClr val="262626"/>
                </a:solidFill>
                <a:latin typeface="Lato"/>
                <a:ea typeface="Lato"/>
                <a:cs typeface="Lato"/>
                <a:sym typeface="Lato"/>
              </a:rPr>
              <a:t>Dropout Layer</a:t>
            </a:r>
            <a:endParaRPr kumimoji="0" sz="2400" b="1" i="0" u="none" strike="noStrike" kern="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26AB5826-1B91-436D-86CD-684579133D90}"/>
              </a:ext>
            </a:extLst>
          </p:cNvPr>
          <p:cNvSpPr/>
          <p:nvPr/>
        </p:nvSpPr>
        <p:spPr>
          <a:xfrm>
            <a:off x="1576961" y="1236389"/>
            <a:ext cx="1278674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de-DE" sz="1200" b="1" dirty="0">
                <a:solidFill>
                  <a:srgbClr val="0C969B"/>
                </a:solidFill>
                <a:latin typeface="Courier New"/>
                <a:ea typeface="Courier New"/>
                <a:cs typeface="Courier New"/>
                <a:sym typeface="Courier New"/>
              </a:rPr>
              <a:t>Dense</a:t>
            </a:r>
            <a:r>
              <a:rPr lang="de-DE" sz="1200" b="1" dirty="0">
                <a:solidFill>
                  <a:srgbClr val="403F53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de-DE" sz="1200" b="1" dirty="0">
                <a:solidFill>
                  <a:srgbClr val="AA0982"/>
                </a:solidFill>
                <a:latin typeface="Courier New"/>
                <a:ea typeface="Courier New"/>
                <a:cs typeface="Courier New"/>
                <a:sym typeface="Courier New"/>
              </a:rPr>
              <a:t>256</a:t>
            </a:r>
            <a:r>
              <a:rPr lang="de-DE" sz="1200" b="1" dirty="0">
                <a:solidFill>
                  <a:srgbClr val="403F53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0812140C-E73A-4281-A813-AE6CC9683785}"/>
              </a:ext>
            </a:extLst>
          </p:cNvPr>
          <p:cNvSpPr/>
          <p:nvPr/>
        </p:nvSpPr>
        <p:spPr>
          <a:xfrm>
            <a:off x="272273" y="2844566"/>
            <a:ext cx="639337" cy="639337"/>
          </a:xfrm>
          <a:prstGeom prst="ellipse">
            <a:avLst/>
          </a:prstGeom>
          <a:solidFill>
            <a:srgbClr val="00B0F0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X</a:t>
            </a:r>
          </a:p>
        </p:txBody>
      </p:sp>
      <p:sp>
        <p:nvSpPr>
          <p:cNvPr id="39" name="Ellipse 38">
            <a:extLst>
              <a:ext uri="{FF2B5EF4-FFF2-40B4-BE49-F238E27FC236}">
                <a16:creationId xmlns:a16="http://schemas.microsoft.com/office/drawing/2014/main" id="{5B0720D0-140E-4209-A579-40A61C0123B7}"/>
              </a:ext>
            </a:extLst>
          </p:cNvPr>
          <p:cNvSpPr/>
          <p:nvPr/>
        </p:nvSpPr>
        <p:spPr>
          <a:xfrm>
            <a:off x="1896632" y="1624957"/>
            <a:ext cx="639337" cy="639337"/>
          </a:xfrm>
          <a:prstGeom prst="ellipse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40" name="Ellipse 39">
            <a:extLst>
              <a:ext uri="{FF2B5EF4-FFF2-40B4-BE49-F238E27FC236}">
                <a16:creationId xmlns:a16="http://schemas.microsoft.com/office/drawing/2014/main" id="{0CCAFBC1-9A3D-4D46-AEAC-FC3EE03F59C2}"/>
              </a:ext>
            </a:extLst>
          </p:cNvPr>
          <p:cNvSpPr/>
          <p:nvPr/>
        </p:nvSpPr>
        <p:spPr>
          <a:xfrm>
            <a:off x="1896632" y="2482539"/>
            <a:ext cx="639337" cy="639337"/>
          </a:xfrm>
          <a:prstGeom prst="ellipse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2</a:t>
            </a:r>
          </a:p>
        </p:txBody>
      </p:sp>
      <p:sp>
        <p:nvSpPr>
          <p:cNvPr id="41" name="Ellipse 40">
            <a:extLst>
              <a:ext uri="{FF2B5EF4-FFF2-40B4-BE49-F238E27FC236}">
                <a16:creationId xmlns:a16="http://schemas.microsoft.com/office/drawing/2014/main" id="{D2A657D8-3997-4D2E-8D11-4AB0ED63C290}"/>
              </a:ext>
            </a:extLst>
          </p:cNvPr>
          <p:cNvSpPr/>
          <p:nvPr/>
        </p:nvSpPr>
        <p:spPr>
          <a:xfrm>
            <a:off x="1896631" y="3337676"/>
            <a:ext cx="639337" cy="639337"/>
          </a:xfrm>
          <a:prstGeom prst="ellipse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…</a:t>
            </a:r>
          </a:p>
        </p:txBody>
      </p:sp>
      <p:sp>
        <p:nvSpPr>
          <p:cNvPr id="42" name="Ellipse 41">
            <a:extLst>
              <a:ext uri="{FF2B5EF4-FFF2-40B4-BE49-F238E27FC236}">
                <a16:creationId xmlns:a16="http://schemas.microsoft.com/office/drawing/2014/main" id="{AB2A148C-B8BB-4B90-BEC2-284DF3612BA3}"/>
              </a:ext>
            </a:extLst>
          </p:cNvPr>
          <p:cNvSpPr/>
          <p:nvPr/>
        </p:nvSpPr>
        <p:spPr>
          <a:xfrm>
            <a:off x="1896630" y="4192813"/>
            <a:ext cx="639337" cy="639337"/>
          </a:xfrm>
          <a:prstGeom prst="ellipse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/>
              <a:t>256</a:t>
            </a:r>
          </a:p>
        </p:txBody>
      </p: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07A7AEC0-C965-40BA-95DD-3006DCB72C9C}"/>
              </a:ext>
            </a:extLst>
          </p:cNvPr>
          <p:cNvCxnSpPr>
            <a:stCxn id="21" idx="6"/>
            <a:endCxn id="39" idx="2"/>
          </p:cNvCxnSpPr>
          <p:nvPr/>
        </p:nvCxnSpPr>
        <p:spPr>
          <a:xfrm flipV="1">
            <a:off x="911610" y="1944626"/>
            <a:ext cx="985022" cy="12196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F0508C67-174F-4E5B-8840-09C626A31AF2}"/>
              </a:ext>
            </a:extLst>
          </p:cNvPr>
          <p:cNvCxnSpPr>
            <a:stCxn id="21" idx="6"/>
            <a:endCxn id="40" idx="2"/>
          </p:cNvCxnSpPr>
          <p:nvPr/>
        </p:nvCxnSpPr>
        <p:spPr>
          <a:xfrm flipV="1">
            <a:off x="911610" y="2802208"/>
            <a:ext cx="985022" cy="3620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2BACCF01-4F29-4F23-9B2A-A09D3ED89029}"/>
              </a:ext>
            </a:extLst>
          </p:cNvPr>
          <p:cNvCxnSpPr>
            <a:stCxn id="21" idx="6"/>
            <a:endCxn id="41" idx="2"/>
          </p:cNvCxnSpPr>
          <p:nvPr/>
        </p:nvCxnSpPr>
        <p:spPr>
          <a:xfrm>
            <a:off x="911610" y="3164235"/>
            <a:ext cx="985021" cy="4931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411F1374-738C-4256-A72A-011EDF14FE90}"/>
              </a:ext>
            </a:extLst>
          </p:cNvPr>
          <p:cNvCxnSpPr>
            <a:stCxn id="21" idx="6"/>
            <a:endCxn id="42" idx="2"/>
          </p:cNvCxnSpPr>
          <p:nvPr/>
        </p:nvCxnSpPr>
        <p:spPr>
          <a:xfrm>
            <a:off x="911610" y="3164235"/>
            <a:ext cx="985020" cy="13482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F07C2241-F128-4FDC-94C9-B363AC256A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359" y="2177473"/>
            <a:ext cx="423165" cy="540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Ellipse 25">
            <a:extLst>
              <a:ext uri="{FF2B5EF4-FFF2-40B4-BE49-F238E27FC236}">
                <a16:creationId xmlns:a16="http://schemas.microsoft.com/office/drawing/2014/main" id="{2274875D-0E37-485E-9B15-A4702DF88593}"/>
              </a:ext>
            </a:extLst>
          </p:cNvPr>
          <p:cNvSpPr/>
          <p:nvPr/>
        </p:nvSpPr>
        <p:spPr>
          <a:xfrm>
            <a:off x="3006770" y="1751185"/>
            <a:ext cx="386882" cy="386882"/>
          </a:xfrm>
          <a:prstGeom prst="ellipse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A</a:t>
            </a:r>
          </a:p>
        </p:txBody>
      </p:sp>
      <p:sp>
        <p:nvSpPr>
          <p:cNvPr id="28" name="Ellipse 27">
            <a:extLst>
              <a:ext uri="{FF2B5EF4-FFF2-40B4-BE49-F238E27FC236}">
                <a16:creationId xmlns:a16="http://schemas.microsoft.com/office/drawing/2014/main" id="{A8C20234-AA72-4199-A2E4-13754729D2A6}"/>
              </a:ext>
            </a:extLst>
          </p:cNvPr>
          <p:cNvSpPr/>
          <p:nvPr/>
        </p:nvSpPr>
        <p:spPr>
          <a:xfrm>
            <a:off x="3006770" y="2608767"/>
            <a:ext cx="386882" cy="386882"/>
          </a:xfrm>
          <a:prstGeom prst="ellipse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A</a:t>
            </a:r>
          </a:p>
        </p:txBody>
      </p:sp>
      <p:sp>
        <p:nvSpPr>
          <p:cNvPr id="30" name="Ellipse 29">
            <a:extLst>
              <a:ext uri="{FF2B5EF4-FFF2-40B4-BE49-F238E27FC236}">
                <a16:creationId xmlns:a16="http://schemas.microsoft.com/office/drawing/2014/main" id="{3A266FE4-7CEA-4166-9845-B5DFB1F9FDD9}"/>
              </a:ext>
            </a:extLst>
          </p:cNvPr>
          <p:cNvSpPr/>
          <p:nvPr/>
        </p:nvSpPr>
        <p:spPr>
          <a:xfrm>
            <a:off x="3006769" y="3463904"/>
            <a:ext cx="386882" cy="386882"/>
          </a:xfrm>
          <a:prstGeom prst="ellipse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…</a:t>
            </a:r>
          </a:p>
        </p:txBody>
      </p:sp>
      <p:sp>
        <p:nvSpPr>
          <p:cNvPr id="31" name="Ellipse 30">
            <a:extLst>
              <a:ext uri="{FF2B5EF4-FFF2-40B4-BE49-F238E27FC236}">
                <a16:creationId xmlns:a16="http://schemas.microsoft.com/office/drawing/2014/main" id="{BFCCE3C7-E689-4FEF-8FA0-471697CCA14E}"/>
              </a:ext>
            </a:extLst>
          </p:cNvPr>
          <p:cNvSpPr/>
          <p:nvPr/>
        </p:nvSpPr>
        <p:spPr>
          <a:xfrm>
            <a:off x="3006768" y="4319041"/>
            <a:ext cx="386882" cy="386882"/>
          </a:xfrm>
          <a:prstGeom prst="ellipse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A</a:t>
            </a:r>
          </a:p>
        </p:txBody>
      </p: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A5CE9B24-783C-6D40-85CB-554FD5622DB5}"/>
              </a:ext>
            </a:extLst>
          </p:cNvPr>
          <p:cNvCxnSpPr>
            <a:cxnSpLocks/>
            <a:stCxn id="39" idx="6"/>
            <a:endCxn id="26" idx="2"/>
          </p:cNvCxnSpPr>
          <p:nvPr/>
        </p:nvCxnSpPr>
        <p:spPr>
          <a:xfrm>
            <a:off x="2535969" y="1944626"/>
            <a:ext cx="47080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3745D835-EABE-BD46-9926-D626140319CC}"/>
              </a:ext>
            </a:extLst>
          </p:cNvPr>
          <p:cNvCxnSpPr>
            <a:cxnSpLocks/>
            <a:stCxn id="40" idx="6"/>
            <a:endCxn id="28" idx="2"/>
          </p:cNvCxnSpPr>
          <p:nvPr/>
        </p:nvCxnSpPr>
        <p:spPr>
          <a:xfrm>
            <a:off x="2535969" y="2802208"/>
            <a:ext cx="47080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1FA2C0AE-FCE0-9C45-941C-01C62023A0A4}"/>
              </a:ext>
            </a:extLst>
          </p:cNvPr>
          <p:cNvCxnSpPr>
            <a:cxnSpLocks/>
            <a:stCxn id="41" idx="6"/>
            <a:endCxn id="30" idx="2"/>
          </p:cNvCxnSpPr>
          <p:nvPr/>
        </p:nvCxnSpPr>
        <p:spPr>
          <a:xfrm>
            <a:off x="2535968" y="3657345"/>
            <a:ext cx="47080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id="{0351502C-7F16-7D46-88B4-31629DF33C43}"/>
              </a:ext>
            </a:extLst>
          </p:cNvPr>
          <p:cNvCxnSpPr>
            <a:cxnSpLocks/>
            <a:stCxn id="42" idx="6"/>
            <a:endCxn id="31" idx="2"/>
          </p:cNvCxnSpPr>
          <p:nvPr/>
        </p:nvCxnSpPr>
        <p:spPr>
          <a:xfrm>
            <a:off x="2535967" y="4512482"/>
            <a:ext cx="47080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Ellipse 21">
            <a:extLst>
              <a:ext uri="{FF2B5EF4-FFF2-40B4-BE49-F238E27FC236}">
                <a16:creationId xmlns:a16="http://schemas.microsoft.com/office/drawing/2014/main" id="{2E04ECDD-3C87-DC4E-8AFF-E2EA2B7D3DCA}"/>
              </a:ext>
            </a:extLst>
          </p:cNvPr>
          <p:cNvSpPr/>
          <p:nvPr/>
        </p:nvSpPr>
        <p:spPr>
          <a:xfrm>
            <a:off x="3941087" y="1624957"/>
            <a:ext cx="639337" cy="639337"/>
          </a:xfrm>
          <a:prstGeom prst="ellipse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D</a:t>
            </a:r>
          </a:p>
        </p:txBody>
      </p:sp>
      <p:sp>
        <p:nvSpPr>
          <p:cNvPr id="48" name="Ellipse 23">
            <a:extLst>
              <a:ext uri="{FF2B5EF4-FFF2-40B4-BE49-F238E27FC236}">
                <a16:creationId xmlns:a16="http://schemas.microsoft.com/office/drawing/2014/main" id="{E4BEA0E2-3E16-4841-85F7-C26074D0BBCD}"/>
              </a:ext>
            </a:extLst>
          </p:cNvPr>
          <p:cNvSpPr/>
          <p:nvPr/>
        </p:nvSpPr>
        <p:spPr>
          <a:xfrm>
            <a:off x="3941087" y="2482539"/>
            <a:ext cx="639337" cy="639337"/>
          </a:xfrm>
          <a:prstGeom prst="ellipse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D</a:t>
            </a:r>
          </a:p>
        </p:txBody>
      </p:sp>
      <p:sp>
        <p:nvSpPr>
          <p:cNvPr id="49" name="Ellipse 25">
            <a:extLst>
              <a:ext uri="{FF2B5EF4-FFF2-40B4-BE49-F238E27FC236}">
                <a16:creationId xmlns:a16="http://schemas.microsoft.com/office/drawing/2014/main" id="{1F5C6F51-EFEA-264B-A4A4-4F6B0F5E4C96}"/>
              </a:ext>
            </a:extLst>
          </p:cNvPr>
          <p:cNvSpPr/>
          <p:nvPr/>
        </p:nvSpPr>
        <p:spPr>
          <a:xfrm>
            <a:off x="3941086" y="3337676"/>
            <a:ext cx="639337" cy="639337"/>
          </a:xfrm>
          <a:prstGeom prst="ellipse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…</a:t>
            </a:r>
          </a:p>
        </p:txBody>
      </p:sp>
      <p:sp>
        <p:nvSpPr>
          <p:cNvPr id="50" name="Ellipse 27">
            <a:extLst>
              <a:ext uri="{FF2B5EF4-FFF2-40B4-BE49-F238E27FC236}">
                <a16:creationId xmlns:a16="http://schemas.microsoft.com/office/drawing/2014/main" id="{F0E2F784-37F1-D442-9100-73BDA2F9EB35}"/>
              </a:ext>
            </a:extLst>
          </p:cNvPr>
          <p:cNvSpPr/>
          <p:nvPr/>
        </p:nvSpPr>
        <p:spPr>
          <a:xfrm>
            <a:off x="3941085" y="4192813"/>
            <a:ext cx="639337" cy="639337"/>
          </a:xfrm>
          <a:prstGeom prst="ellipse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D</a:t>
            </a:r>
          </a:p>
        </p:txBody>
      </p:sp>
      <p:cxnSp>
        <p:nvCxnSpPr>
          <p:cNvPr id="51" name="Gerade Verbindung mit Pfeil 50">
            <a:extLst>
              <a:ext uri="{FF2B5EF4-FFF2-40B4-BE49-F238E27FC236}">
                <a16:creationId xmlns:a16="http://schemas.microsoft.com/office/drawing/2014/main" id="{3CCBA365-F6FE-BC46-B6C6-CCB196902A24}"/>
              </a:ext>
            </a:extLst>
          </p:cNvPr>
          <p:cNvCxnSpPr>
            <a:cxnSpLocks/>
            <a:stCxn id="26" idx="6"/>
            <a:endCxn id="47" idx="2"/>
          </p:cNvCxnSpPr>
          <p:nvPr/>
        </p:nvCxnSpPr>
        <p:spPr>
          <a:xfrm>
            <a:off x="3393652" y="1944626"/>
            <a:ext cx="5474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Gerade Verbindung mit Pfeil 51">
            <a:extLst>
              <a:ext uri="{FF2B5EF4-FFF2-40B4-BE49-F238E27FC236}">
                <a16:creationId xmlns:a16="http://schemas.microsoft.com/office/drawing/2014/main" id="{6F1436F6-8E92-6D49-88C8-7490F4C28846}"/>
              </a:ext>
            </a:extLst>
          </p:cNvPr>
          <p:cNvCxnSpPr>
            <a:cxnSpLocks/>
            <a:stCxn id="28" idx="6"/>
            <a:endCxn id="48" idx="2"/>
          </p:cNvCxnSpPr>
          <p:nvPr/>
        </p:nvCxnSpPr>
        <p:spPr>
          <a:xfrm>
            <a:off x="3393652" y="2802208"/>
            <a:ext cx="5474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Gerade Verbindung mit Pfeil 52">
            <a:extLst>
              <a:ext uri="{FF2B5EF4-FFF2-40B4-BE49-F238E27FC236}">
                <a16:creationId xmlns:a16="http://schemas.microsoft.com/office/drawing/2014/main" id="{619F25FD-7AAD-EE47-A576-18F04A5C6DC0}"/>
              </a:ext>
            </a:extLst>
          </p:cNvPr>
          <p:cNvCxnSpPr>
            <a:cxnSpLocks/>
            <a:stCxn id="31" idx="6"/>
            <a:endCxn id="50" idx="2"/>
          </p:cNvCxnSpPr>
          <p:nvPr/>
        </p:nvCxnSpPr>
        <p:spPr>
          <a:xfrm>
            <a:off x="3393650" y="4512482"/>
            <a:ext cx="5474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Gerade Verbindung mit Pfeil 53">
            <a:extLst>
              <a:ext uri="{FF2B5EF4-FFF2-40B4-BE49-F238E27FC236}">
                <a16:creationId xmlns:a16="http://schemas.microsoft.com/office/drawing/2014/main" id="{FB40D5BD-0737-4146-A06D-BFA8C9F899F0}"/>
              </a:ext>
            </a:extLst>
          </p:cNvPr>
          <p:cNvCxnSpPr>
            <a:cxnSpLocks/>
            <a:stCxn id="30" idx="6"/>
            <a:endCxn id="49" idx="2"/>
          </p:cNvCxnSpPr>
          <p:nvPr/>
        </p:nvCxnSpPr>
        <p:spPr>
          <a:xfrm>
            <a:off x="3393651" y="3657345"/>
            <a:ext cx="5474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Rechteck 59">
            <a:extLst>
              <a:ext uri="{FF2B5EF4-FFF2-40B4-BE49-F238E27FC236}">
                <a16:creationId xmlns:a16="http://schemas.microsoft.com/office/drawing/2014/main" id="{C35EE000-6CD7-9D4B-87F4-E1554DBAC7E2}"/>
              </a:ext>
            </a:extLst>
          </p:cNvPr>
          <p:cNvSpPr/>
          <p:nvPr/>
        </p:nvSpPr>
        <p:spPr>
          <a:xfrm>
            <a:off x="3545077" y="1233587"/>
            <a:ext cx="1431352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de-DE" sz="1200" b="1" dirty="0">
                <a:solidFill>
                  <a:srgbClr val="0C969B"/>
                </a:solidFill>
                <a:latin typeface="Courier New"/>
                <a:ea typeface="Courier New"/>
                <a:cs typeface="Courier New"/>
                <a:sym typeface="Courier New"/>
              </a:rPr>
              <a:t>Dropout</a:t>
            </a:r>
            <a:r>
              <a:rPr lang="de-DE" sz="1200" b="1" dirty="0">
                <a:solidFill>
                  <a:srgbClr val="403F53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de-DE" sz="1200" b="1" dirty="0">
                <a:solidFill>
                  <a:srgbClr val="AA0982"/>
                </a:solidFill>
                <a:latin typeface="Courier New"/>
                <a:ea typeface="Courier New"/>
                <a:cs typeface="Courier New"/>
                <a:sym typeface="Courier New"/>
              </a:rPr>
              <a:t>0.5</a:t>
            </a:r>
            <a:r>
              <a:rPr lang="de-DE" sz="1200" b="1" dirty="0">
                <a:solidFill>
                  <a:srgbClr val="403F53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</a:p>
        </p:txBody>
      </p:sp>
      <p:sp>
        <p:nvSpPr>
          <p:cNvPr id="56" name="Ellipse 38">
            <a:extLst>
              <a:ext uri="{FF2B5EF4-FFF2-40B4-BE49-F238E27FC236}">
                <a16:creationId xmlns:a16="http://schemas.microsoft.com/office/drawing/2014/main" id="{D09BF1CA-2040-F449-A671-8284567F50FD}"/>
              </a:ext>
            </a:extLst>
          </p:cNvPr>
          <p:cNvSpPr/>
          <p:nvPr/>
        </p:nvSpPr>
        <p:spPr>
          <a:xfrm>
            <a:off x="6070403" y="1624957"/>
            <a:ext cx="639337" cy="639337"/>
          </a:xfrm>
          <a:prstGeom prst="ellipse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57" name="Ellipse 39">
            <a:extLst>
              <a:ext uri="{FF2B5EF4-FFF2-40B4-BE49-F238E27FC236}">
                <a16:creationId xmlns:a16="http://schemas.microsoft.com/office/drawing/2014/main" id="{89ED94BC-2BE8-5A4D-B3AA-0E6B40C174FF}"/>
              </a:ext>
            </a:extLst>
          </p:cNvPr>
          <p:cNvSpPr/>
          <p:nvPr/>
        </p:nvSpPr>
        <p:spPr>
          <a:xfrm>
            <a:off x="6070403" y="2482539"/>
            <a:ext cx="639337" cy="639337"/>
          </a:xfrm>
          <a:prstGeom prst="ellipse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2</a:t>
            </a:r>
          </a:p>
        </p:txBody>
      </p:sp>
      <p:sp>
        <p:nvSpPr>
          <p:cNvPr id="58" name="Ellipse 40">
            <a:extLst>
              <a:ext uri="{FF2B5EF4-FFF2-40B4-BE49-F238E27FC236}">
                <a16:creationId xmlns:a16="http://schemas.microsoft.com/office/drawing/2014/main" id="{D7D80967-D540-FE46-88B1-B603CD1C7F7B}"/>
              </a:ext>
            </a:extLst>
          </p:cNvPr>
          <p:cNvSpPr/>
          <p:nvPr/>
        </p:nvSpPr>
        <p:spPr>
          <a:xfrm>
            <a:off x="6070402" y="3337676"/>
            <a:ext cx="639337" cy="639337"/>
          </a:xfrm>
          <a:prstGeom prst="ellipse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…</a:t>
            </a:r>
          </a:p>
        </p:txBody>
      </p:sp>
      <p:sp>
        <p:nvSpPr>
          <p:cNvPr id="59" name="Ellipse 41">
            <a:extLst>
              <a:ext uri="{FF2B5EF4-FFF2-40B4-BE49-F238E27FC236}">
                <a16:creationId xmlns:a16="http://schemas.microsoft.com/office/drawing/2014/main" id="{B92BC760-50D3-EB49-B65A-BB7FC185DC76}"/>
              </a:ext>
            </a:extLst>
          </p:cNvPr>
          <p:cNvSpPr/>
          <p:nvPr/>
        </p:nvSpPr>
        <p:spPr>
          <a:xfrm>
            <a:off x="6070401" y="4192813"/>
            <a:ext cx="639337" cy="639337"/>
          </a:xfrm>
          <a:prstGeom prst="ellipse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/>
              <a:t>256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Ellipse 25">
                <a:extLst>
                  <a:ext uri="{FF2B5EF4-FFF2-40B4-BE49-F238E27FC236}">
                    <a16:creationId xmlns:a16="http://schemas.microsoft.com/office/drawing/2014/main" id="{B5085D0F-DEDA-2C49-B6A6-52119E3AB4E1}"/>
                  </a:ext>
                </a:extLst>
              </p:cNvPr>
              <p:cNvSpPr/>
              <p:nvPr/>
            </p:nvSpPr>
            <p:spPr>
              <a:xfrm>
                <a:off x="4976431" y="1751185"/>
                <a:ext cx="386882" cy="386882"/>
              </a:xfrm>
              <a:prstGeom prst="ellipse">
                <a:avLst/>
              </a:prstGeom>
              <a:ln/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de-DE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61" name="Ellipse 25">
                <a:extLst>
                  <a:ext uri="{FF2B5EF4-FFF2-40B4-BE49-F238E27FC236}">
                    <a16:creationId xmlns:a16="http://schemas.microsoft.com/office/drawing/2014/main" id="{B5085D0F-DEDA-2C49-B6A6-52119E3AB4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6431" y="1751185"/>
                <a:ext cx="386882" cy="386882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Ellipse 29">
            <a:extLst>
              <a:ext uri="{FF2B5EF4-FFF2-40B4-BE49-F238E27FC236}">
                <a16:creationId xmlns:a16="http://schemas.microsoft.com/office/drawing/2014/main" id="{CF7FA723-0F37-E34E-8378-DA18E70FE58B}"/>
              </a:ext>
            </a:extLst>
          </p:cNvPr>
          <p:cNvSpPr/>
          <p:nvPr/>
        </p:nvSpPr>
        <p:spPr>
          <a:xfrm>
            <a:off x="4976430" y="3463904"/>
            <a:ext cx="386882" cy="386882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…</a:t>
            </a:r>
          </a:p>
        </p:txBody>
      </p:sp>
      <p:sp>
        <p:nvSpPr>
          <p:cNvPr id="65" name="Rechteck 64">
            <a:extLst>
              <a:ext uri="{FF2B5EF4-FFF2-40B4-BE49-F238E27FC236}">
                <a16:creationId xmlns:a16="http://schemas.microsoft.com/office/drawing/2014/main" id="{D21930A8-4D34-2B40-83E9-BF92B9F436AD}"/>
              </a:ext>
            </a:extLst>
          </p:cNvPr>
          <p:cNvSpPr/>
          <p:nvPr/>
        </p:nvSpPr>
        <p:spPr>
          <a:xfrm>
            <a:off x="5750732" y="1233586"/>
            <a:ext cx="1278674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de-DE" sz="1200" b="1" dirty="0">
                <a:solidFill>
                  <a:srgbClr val="0C969B"/>
                </a:solidFill>
                <a:latin typeface="Courier New"/>
                <a:ea typeface="Courier New"/>
                <a:cs typeface="Courier New"/>
                <a:sym typeface="Courier New"/>
              </a:rPr>
              <a:t>Dense</a:t>
            </a:r>
            <a:r>
              <a:rPr lang="de-DE" sz="1200" b="1" dirty="0">
                <a:solidFill>
                  <a:srgbClr val="403F53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de-DE" sz="1200" b="1" dirty="0">
                <a:solidFill>
                  <a:srgbClr val="AA0982"/>
                </a:solidFill>
                <a:latin typeface="Courier New"/>
                <a:ea typeface="Courier New"/>
                <a:cs typeface="Courier New"/>
                <a:sym typeface="Courier New"/>
              </a:rPr>
              <a:t>256</a:t>
            </a:r>
            <a:r>
              <a:rPr lang="de-DE" sz="1200" b="1" dirty="0">
                <a:solidFill>
                  <a:srgbClr val="403F53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Ellipse 25">
                <a:extLst>
                  <a:ext uri="{FF2B5EF4-FFF2-40B4-BE49-F238E27FC236}">
                    <a16:creationId xmlns:a16="http://schemas.microsoft.com/office/drawing/2014/main" id="{14BC36F6-BAD7-F84F-AD7E-F91B8601A046}"/>
                  </a:ext>
                </a:extLst>
              </p:cNvPr>
              <p:cNvSpPr/>
              <p:nvPr/>
            </p:nvSpPr>
            <p:spPr>
              <a:xfrm>
                <a:off x="4976429" y="2609122"/>
                <a:ext cx="386882" cy="386882"/>
              </a:xfrm>
              <a:prstGeom prst="ellipse">
                <a:avLst/>
              </a:prstGeom>
              <a:solidFill>
                <a:srgbClr val="C00000"/>
              </a:solidFill>
              <a:ln/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de-DE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66" name="Ellipse 25">
                <a:extLst>
                  <a:ext uri="{FF2B5EF4-FFF2-40B4-BE49-F238E27FC236}">
                    <a16:creationId xmlns:a16="http://schemas.microsoft.com/office/drawing/2014/main" id="{14BC36F6-BAD7-F84F-AD7E-F91B8601A04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6429" y="2609122"/>
                <a:ext cx="386882" cy="386882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Ellipse 25">
                <a:extLst>
                  <a:ext uri="{FF2B5EF4-FFF2-40B4-BE49-F238E27FC236}">
                    <a16:creationId xmlns:a16="http://schemas.microsoft.com/office/drawing/2014/main" id="{FA2E7DB7-A63A-8D42-B36E-42EEEEEB0817}"/>
                  </a:ext>
                </a:extLst>
              </p:cNvPr>
              <p:cNvSpPr/>
              <p:nvPr/>
            </p:nvSpPr>
            <p:spPr>
              <a:xfrm>
                <a:off x="4976429" y="4318686"/>
                <a:ext cx="386882" cy="386882"/>
              </a:xfrm>
              <a:prstGeom prst="ellipse">
                <a:avLst/>
              </a:prstGeom>
              <a:solidFill>
                <a:srgbClr val="C00000"/>
              </a:solidFill>
              <a:ln/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de-DE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67" name="Ellipse 25">
                <a:extLst>
                  <a:ext uri="{FF2B5EF4-FFF2-40B4-BE49-F238E27FC236}">
                    <a16:creationId xmlns:a16="http://schemas.microsoft.com/office/drawing/2014/main" id="{FA2E7DB7-A63A-8D42-B36E-42EEEEEB08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6429" y="4318686"/>
                <a:ext cx="386882" cy="386882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Gerade Verbindung mit Pfeil 45">
            <a:extLst>
              <a:ext uri="{FF2B5EF4-FFF2-40B4-BE49-F238E27FC236}">
                <a16:creationId xmlns:a16="http://schemas.microsoft.com/office/drawing/2014/main" id="{601E8A38-11D5-5942-A5F0-036473AF4271}"/>
              </a:ext>
            </a:extLst>
          </p:cNvPr>
          <p:cNvCxnSpPr>
            <a:stCxn id="47" idx="6"/>
            <a:endCxn id="61" idx="2"/>
          </p:cNvCxnSpPr>
          <p:nvPr/>
        </p:nvCxnSpPr>
        <p:spPr>
          <a:xfrm>
            <a:off x="4580424" y="1944626"/>
            <a:ext cx="3960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Gerade Verbindung mit Pfeil 67">
            <a:extLst>
              <a:ext uri="{FF2B5EF4-FFF2-40B4-BE49-F238E27FC236}">
                <a16:creationId xmlns:a16="http://schemas.microsoft.com/office/drawing/2014/main" id="{9931AEAF-65F7-0A40-8B42-B2D1C5EB13C1}"/>
              </a:ext>
            </a:extLst>
          </p:cNvPr>
          <p:cNvCxnSpPr>
            <a:stCxn id="48" idx="6"/>
            <a:endCxn id="66" idx="2"/>
          </p:cNvCxnSpPr>
          <p:nvPr/>
        </p:nvCxnSpPr>
        <p:spPr>
          <a:xfrm>
            <a:off x="4580424" y="2802208"/>
            <a:ext cx="396005" cy="3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Gerade Verbindung mit Pfeil 69">
            <a:extLst>
              <a:ext uri="{FF2B5EF4-FFF2-40B4-BE49-F238E27FC236}">
                <a16:creationId xmlns:a16="http://schemas.microsoft.com/office/drawing/2014/main" id="{D27D4CB1-65DB-F742-98F3-A525A7A7D137}"/>
              </a:ext>
            </a:extLst>
          </p:cNvPr>
          <p:cNvCxnSpPr>
            <a:stCxn id="49" idx="6"/>
            <a:endCxn id="63" idx="2"/>
          </p:cNvCxnSpPr>
          <p:nvPr/>
        </p:nvCxnSpPr>
        <p:spPr>
          <a:xfrm>
            <a:off x="4580423" y="3657345"/>
            <a:ext cx="3960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Gerade Verbindung mit Pfeil 71">
            <a:extLst>
              <a:ext uri="{FF2B5EF4-FFF2-40B4-BE49-F238E27FC236}">
                <a16:creationId xmlns:a16="http://schemas.microsoft.com/office/drawing/2014/main" id="{0E29D17A-F46A-A74E-A5D4-09B713356AE3}"/>
              </a:ext>
            </a:extLst>
          </p:cNvPr>
          <p:cNvCxnSpPr>
            <a:stCxn id="50" idx="6"/>
            <a:endCxn id="67" idx="2"/>
          </p:cNvCxnSpPr>
          <p:nvPr/>
        </p:nvCxnSpPr>
        <p:spPr>
          <a:xfrm flipV="1">
            <a:off x="4580422" y="4512127"/>
            <a:ext cx="396007" cy="3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Gerade Verbindung mit Pfeil 73">
            <a:extLst>
              <a:ext uri="{FF2B5EF4-FFF2-40B4-BE49-F238E27FC236}">
                <a16:creationId xmlns:a16="http://schemas.microsoft.com/office/drawing/2014/main" id="{CF7903BC-7643-0A45-B6A4-70CC6E717326}"/>
              </a:ext>
            </a:extLst>
          </p:cNvPr>
          <p:cNvCxnSpPr>
            <a:stCxn id="61" idx="6"/>
            <a:endCxn id="56" idx="2"/>
          </p:cNvCxnSpPr>
          <p:nvPr/>
        </p:nvCxnSpPr>
        <p:spPr>
          <a:xfrm>
            <a:off x="5363313" y="1944626"/>
            <a:ext cx="7070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6" name="Gerade Verbindung mit Pfeil 75">
            <a:extLst>
              <a:ext uri="{FF2B5EF4-FFF2-40B4-BE49-F238E27FC236}">
                <a16:creationId xmlns:a16="http://schemas.microsoft.com/office/drawing/2014/main" id="{17AFA015-0DEF-9E4F-9114-8CB1D0A9844B}"/>
              </a:ext>
            </a:extLst>
          </p:cNvPr>
          <p:cNvCxnSpPr>
            <a:stCxn id="61" idx="6"/>
            <a:endCxn id="57" idx="2"/>
          </p:cNvCxnSpPr>
          <p:nvPr/>
        </p:nvCxnSpPr>
        <p:spPr>
          <a:xfrm>
            <a:off x="5363313" y="1944626"/>
            <a:ext cx="707090" cy="8575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8" name="Gerade Verbindung mit Pfeil 77">
            <a:extLst>
              <a:ext uri="{FF2B5EF4-FFF2-40B4-BE49-F238E27FC236}">
                <a16:creationId xmlns:a16="http://schemas.microsoft.com/office/drawing/2014/main" id="{37D3A4F3-5AAC-7746-9F91-78C94CA2B9C1}"/>
              </a:ext>
            </a:extLst>
          </p:cNvPr>
          <p:cNvCxnSpPr>
            <a:stCxn id="61" idx="6"/>
            <a:endCxn id="58" idx="2"/>
          </p:cNvCxnSpPr>
          <p:nvPr/>
        </p:nvCxnSpPr>
        <p:spPr>
          <a:xfrm>
            <a:off x="5363313" y="1944626"/>
            <a:ext cx="707089" cy="17127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80" name="Gerade Verbindung mit Pfeil 79">
            <a:extLst>
              <a:ext uri="{FF2B5EF4-FFF2-40B4-BE49-F238E27FC236}">
                <a16:creationId xmlns:a16="http://schemas.microsoft.com/office/drawing/2014/main" id="{76841056-B971-194E-BB77-4BAAEA659669}"/>
              </a:ext>
            </a:extLst>
          </p:cNvPr>
          <p:cNvCxnSpPr>
            <a:stCxn id="61" idx="6"/>
            <a:endCxn id="59" idx="2"/>
          </p:cNvCxnSpPr>
          <p:nvPr/>
        </p:nvCxnSpPr>
        <p:spPr>
          <a:xfrm>
            <a:off x="5363313" y="1944626"/>
            <a:ext cx="707088" cy="25678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0" name="Gerade Verbindung mit Pfeil 89">
            <a:extLst>
              <a:ext uri="{FF2B5EF4-FFF2-40B4-BE49-F238E27FC236}">
                <a16:creationId xmlns:a16="http://schemas.microsoft.com/office/drawing/2014/main" id="{CFBE0F12-9DEF-C34E-A9C0-1A01BAE5117A}"/>
              </a:ext>
            </a:extLst>
          </p:cNvPr>
          <p:cNvCxnSpPr>
            <a:stCxn id="63" idx="6"/>
            <a:endCxn id="56" idx="2"/>
          </p:cNvCxnSpPr>
          <p:nvPr/>
        </p:nvCxnSpPr>
        <p:spPr>
          <a:xfrm flipV="1">
            <a:off x="5363312" y="1944626"/>
            <a:ext cx="707091" cy="17127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2" name="Gerade Verbindung mit Pfeil 91">
            <a:extLst>
              <a:ext uri="{FF2B5EF4-FFF2-40B4-BE49-F238E27FC236}">
                <a16:creationId xmlns:a16="http://schemas.microsoft.com/office/drawing/2014/main" id="{8658A9DB-0DC2-2F46-9A40-2780CFF6BB2E}"/>
              </a:ext>
            </a:extLst>
          </p:cNvPr>
          <p:cNvCxnSpPr>
            <a:stCxn id="63" idx="6"/>
            <a:endCxn id="57" idx="2"/>
          </p:cNvCxnSpPr>
          <p:nvPr/>
        </p:nvCxnSpPr>
        <p:spPr>
          <a:xfrm flipV="1">
            <a:off x="5363312" y="2802208"/>
            <a:ext cx="707091" cy="8551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4" name="Gerade Verbindung mit Pfeil 93">
            <a:extLst>
              <a:ext uri="{FF2B5EF4-FFF2-40B4-BE49-F238E27FC236}">
                <a16:creationId xmlns:a16="http://schemas.microsoft.com/office/drawing/2014/main" id="{2C107029-B6F8-1B4A-8738-6E71EC0542F4}"/>
              </a:ext>
            </a:extLst>
          </p:cNvPr>
          <p:cNvCxnSpPr>
            <a:stCxn id="63" idx="6"/>
            <a:endCxn id="58" idx="2"/>
          </p:cNvCxnSpPr>
          <p:nvPr/>
        </p:nvCxnSpPr>
        <p:spPr>
          <a:xfrm>
            <a:off x="5363312" y="3657345"/>
            <a:ext cx="7070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7" name="Gerade Verbindung mit Pfeil 96">
            <a:extLst>
              <a:ext uri="{FF2B5EF4-FFF2-40B4-BE49-F238E27FC236}">
                <a16:creationId xmlns:a16="http://schemas.microsoft.com/office/drawing/2014/main" id="{23345D86-DC62-8842-8B6B-28C243C1332A}"/>
              </a:ext>
            </a:extLst>
          </p:cNvPr>
          <p:cNvCxnSpPr>
            <a:stCxn id="63" idx="6"/>
            <a:endCxn id="59" idx="2"/>
          </p:cNvCxnSpPr>
          <p:nvPr/>
        </p:nvCxnSpPr>
        <p:spPr>
          <a:xfrm>
            <a:off x="5363312" y="3657345"/>
            <a:ext cx="707089" cy="8551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8387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17A7D-89E5-4220-9F5F-0A1A84322FBF}" type="slidenum">
              <a:rPr lang="en-US" smtClean="0"/>
              <a:t>8</a:t>
            </a:fld>
            <a:endParaRPr lang="en-US"/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126105" y="311350"/>
            <a:ext cx="6503296" cy="606405"/>
          </a:xfrm>
          <a:prstGeom prst="rect">
            <a:avLst/>
          </a:prstGeom>
        </p:spPr>
        <p:txBody>
          <a:bodyPr vert="horz" lIns="0" tIns="34290" rIns="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r>
              <a:rPr lang="de-DE" sz="2400" b="1" dirty="0">
                <a:solidFill>
                  <a:schemeClr val="accent3"/>
                </a:solidFill>
                <a:latin typeface="Lato" charset="0"/>
                <a:ea typeface="Lato" charset="0"/>
                <a:cs typeface="Lato" charset="0"/>
              </a:rPr>
              <a:t>Neuronales Netz </a:t>
            </a:r>
            <a:r>
              <a:rPr lang="de-DE" sz="2400" b="1" dirty="0">
                <a:latin typeface="Lato" charset="0"/>
                <a:ea typeface="Lato" charset="0"/>
                <a:cs typeface="Lato" charset="0"/>
              </a:rPr>
              <a:t>Backpropagation</a:t>
            </a:r>
            <a:endParaRPr lang="en-US" sz="2400" b="1" dirty="0">
              <a:latin typeface="Lato" charset="0"/>
              <a:ea typeface="Lato" charset="0"/>
              <a:cs typeface="Lato" charset="0"/>
            </a:endParaRPr>
          </a:p>
        </p:txBody>
      </p:sp>
      <p:grpSp>
        <p:nvGrpSpPr>
          <p:cNvPr id="4" name="Group 30"/>
          <p:cNvGrpSpPr/>
          <p:nvPr/>
        </p:nvGrpSpPr>
        <p:grpSpPr>
          <a:xfrm>
            <a:off x="3486151" y="1257302"/>
            <a:ext cx="5029199" cy="654804"/>
            <a:chOff x="1219200" y="3886199"/>
            <a:chExt cx="3429000" cy="873071"/>
          </a:xfrm>
        </p:grpSpPr>
        <p:sp>
          <p:nvSpPr>
            <p:cNvPr id="5" name="Rounded Rectangle 9"/>
            <p:cNvSpPr/>
            <p:nvPr/>
          </p:nvSpPr>
          <p:spPr>
            <a:xfrm rot="5400000">
              <a:off x="2592532" y="2668731"/>
              <a:ext cx="838200" cy="3273136"/>
            </a:xfrm>
            <a:prstGeom prst="round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" name="Chevron 10"/>
            <p:cNvSpPr/>
            <p:nvPr/>
          </p:nvSpPr>
          <p:spPr>
            <a:xfrm>
              <a:off x="1219200" y="3886200"/>
              <a:ext cx="311727" cy="838200"/>
            </a:xfrm>
            <a:prstGeom prst="chevron">
              <a:avLst>
                <a:gd name="adj" fmla="val 30000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accent4"/>
                </a:solidFill>
              </a:endParaRPr>
            </a:p>
          </p:txBody>
        </p:sp>
        <p:sp>
          <p:nvSpPr>
            <p:cNvPr id="7" name="TextBox 18"/>
            <p:cNvSpPr txBox="1"/>
            <p:nvPr/>
          </p:nvSpPr>
          <p:spPr>
            <a:xfrm>
              <a:off x="1618278" y="3895186"/>
              <a:ext cx="2961410" cy="86408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de-DE" sz="1500" b="1" spc="15" dirty="0">
                  <a:solidFill>
                    <a:schemeClr val="bg1"/>
                  </a:solidFill>
                </a:rPr>
                <a:t>Ermöglicht eine robustere Optimierung der Gewichte und </a:t>
              </a:r>
              <a:r>
                <a:rPr lang="de-DE" sz="1500" b="1" spc="15" dirty="0" err="1">
                  <a:solidFill>
                    <a:schemeClr val="bg1"/>
                  </a:solidFill>
                </a:rPr>
                <a:t>Baises</a:t>
              </a:r>
              <a:endParaRPr lang="en-US" sz="1500" b="1" spc="15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8" name="Group 30"/>
          <p:cNvGrpSpPr/>
          <p:nvPr/>
        </p:nvGrpSpPr>
        <p:grpSpPr>
          <a:xfrm>
            <a:off x="3486151" y="2192462"/>
            <a:ext cx="5029199" cy="660271"/>
            <a:chOff x="1219200" y="3886199"/>
            <a:chExt cx="3429000" cy="880361"/>
          </a:xfrm>
        </p:grpSpPr>
        <p:sp>
          <p:nvSpPr>
            <p:cNvPr id="9" name="Rounded Rectangle 9"/>
            <p:cNvSpPr/>
            <p:nvPr/>
          </p:nvSpPr>
          <p:spPr>
            <a:xfrm rot="5400000">
              <a:off x="2592532" y="2668731"/>
              <a:ext cx="838200" cy="3273136"/>
            </a:xfrm>
            <a:prstGeom prst="round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0" name="Chevron 10"/>
            <p:cNvSpPr/>
            <p:nvPr/>
          </p:nvSpPr>
          <p:spPr>
            <a:xfrm>
              <a:off x="1219200" y="3886200"/>
              <a:ext cx="311727" cy="838200"/>
            </a:xfrm>
            <a:prstGeom prst="chevron">
              <a:avLst>
                <a:gd name="adj" fmla="val 30000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accent4"/>
                </a:solidFill>
              </a:endParaRPr>
            </a:p>
          </p:txBody>
        </p:sp>
        <p:sp>
          <p:nvSpPr>
            <p:cNvPr id="11" name="TextBox 18"/>
            <p:cNvSpPr txBox="1"/>
            <p:nvPr/>
          </p:nvSpPr>
          <p:spPr>
            <a:xfrm>
              <a:off x="1618278" y="3902476"/>
              <a:ext cx="2961410" cy="86408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de-DE" sz="1500" b="1" spc="15" dirty="0">
                  <a:solidFill>
                    <a:schemeClr val="bg1"/>
                  </a:solidFill>
                </a:rPr>
                <a:t>Der Error wird bei der Backpropagation von der Output-Schicht bis hin zu der Input-Schicht evaluiert</a:t>
              </a:r>
            </a:p>
          </p:txBody>
        </p:sp>
      </p:grpSp>
      <p:grpSp>
        <p:nvGrpSpPr>
          <p:cNvPr id="13" name="Group 30"/>
          <p:cNvGrpSpPr/>
          <p:nvPr/>
        </p:nvGrpSpPr>
        <p:grpSpPr>
          <a:xfrm>
            <a:off x="3486151" y="3086101"/>
            <a:ext cx="5029199" cy="649412"/>
            <a:chOff x="1219200" y="3858517"/>
            <a:chExt cx="3429000" cy="865883"/>
          </a:xfrm>
        </p:grpSpPr>
        <p:sp>
          <p:nvSpPr>
            <p:cNvPr id="14" name="Rounded Rectangle 9"/>
            <p:cNvSpPr/>
            <p:nvPr/>
          </p:nvSpPr>
          <p:spPr>
            <a:xfrm rot="5400000">
              <a:off x="2592532" y="2668731"/>
              <a:ext cx="838200" cy="3273136"/>
            </a:xfrm>
            <a:prstGeom prst="round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6" name="Chevron 10"/>
            <p:cNvSpPr/>
            <p:nvPr/>
          </p:nvSpPr>
          <p:spPr>
            <a:xfrm>
              <a:off x="1219200" y="3886200"/>
              <a:ext cx="311727" cy="838200"/>
            </a:xfrm>
            <a:prstGeom prst="chevron">
              <a:avLst>
                <a:gd name="adj" fmla="val 30000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accent4"/>
                </a:solidFill>
              </a:endParaRP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1618278" y="3858517"/>
              <a:ext cx="3029922" cy="86408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de-DE" sz="1500" b="1" spc="15" dirty="0">
                  <a:solidFill>
                    <a:schemeClr val="bg1"/>
                  </a:solidFill>
                </a:rPr>
                <a:t>Bei Dropout werden die getrennten Verbindungen ignoriert</a:t>
              </a:r>
            </a:p>
          </p:txBody>
        </p:sp>
      </p:grpSp>
      <p:grpSp>
        <p:nvGrpSpPr>
          <p:cNvPr id="19" name="Group 30"/>
          <p:cNvGrpSpPr/>
          <p:nvPr/>
        </p:nvGrpSpPr>
        <p:grpSpPr>
          <a:xfrm>
            <a:off x="3476625" y="3996833"/>
            <a:ext cx="5038724" cy="592535"/>
            <a:chOff x="1219200" y="3886196"/>
            <a:chExt cx="3435494" cy="2561171"/>
          </a:xfrm>
        </p:grpSpPr>
        <p:sp>
          <p:nvSpPr>
            <p:cNvPr id="20" name="Rounded Rectangle 9"/>
            <p:cNvSpPr/>
            <p:nvPr/>
          </p:nvSpPr>
          <p:spPr>
            <a:xfrm rot="5400000">
              <a:off x="1775076" y="3492682"/>
              <a:ext cx="2486100" cy="3273136"/>
            </a:xfrm>
            <a:prstGeom prst="round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1" name="Chevron 10"/>
            <p:cNvSpPr/>
            <p:nvPr/>
          </p:nvSpPr>
          <p:spPr>
            <a:xfrm>
              <a:off x="1219200" y="3886199"/>
              <a:ext cx="311728" cy="2486100"/>
            </a:xfrm>
            <a:prstGeom prst="chevron">
              <a:avLst>
                <a:gd name="adj" fmla="val 30000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accent4"/>
                </a:solidFill>
              </a:endParaRPr>
            </a:p>
          </p:txBody>
        </p:sp>
        <p:sp>
          <p:nvSpPr>
            <p:cNvPr id="22" name="TextBox 18"/>
            <p:cNvSpPr txBox="1"/>
            <p:nvPr/>
          </p:nvSpPr>
          <p:spPr>
            <a:xfrm>
              <a:off x="1559747" y="3886196"/>
              <a:ext cx="3039342" cy="2561171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de-DE" sz="1350" b="1" spc="15" dirty="0">
                  <a:solidFill>
                    <a:schemeClr val="bg1"/>
                  </a:solidFill>
                </a:rPr>
                <a:t>Das bedeutet die Gewichte werden beim Update-Schritt nicht aktualisiert</a:t>
              </a:r>
            </a:p>
          </p:txBody>
        </p:sp>
      </p:grpSp>
      <p:sp>
        <p:nvSpPr>
          <p:cNvPr id="77" name="Ellipse 20">
            <a:extLst>
              <a:ext uri="{FF2B5EF4-FFF2-40B4-BE49-F238E27FC236}">
                <a16:creationId xmlns:a16="http://schemas.microsoft.com/office/drawing/2014/main" id="{1AF901DA-C96B-7948-B9C7-FABE36E25D82}"/>
              </a:ext>
            </a:extLst>
          </p:cNvPr>
          <p:cNvSpPr/>
          <p:nvPr/>
        </p:nvSpPr>
        <p:spPr>
          <a:xfrm>
            <a:off x="0" y="2654819"/>
            <a:ext cx="313574" cy="313574"/>
          </a:xfrm>
          <a:prstGeom prst="ellipse">
            <a:avLst/>
          </a:prstGeom>
          <a:solidFill>
            <a:srgbClr val="00B0F0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/>
              <a:t>X</a:t>
            </a:r>
          </a:p>
        </p:txBody>
      </p:sp>
      <p:sp>
        <p:nvSpPr>
          <p:cNvPr id="78" name="Ellipse 38">
            <a:extLst>
              <a:ext uri="{FF2B5EF4-FFF2-40B4-BE49-F238E27FC236}">
                <a16:creationId xmlns:a16="http://schemas.microsoft.com/office/drawing/2014/main" id="{84CD39D7-410F-0F4A-92E5-099DB5026F65}"/>
              </a:ext>
            </a:extLst>
          </p:cNvPr>
          <p:cNvSpPr/>
          <p:nvPr/>
        </p:nvSpPr>
        <p:spPr>
          <a:xfrm>
            <a:off x="685366" y="1792822"/>
            <a:ext cx="313574" cy="313574"/>
          </a:xfrm>
          <a:prstGeom prst="ellipse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900" dirty="0"/>
          </a:p>
        </p:txBody>
      </p:sp>
      <p:sp>
        <p:nvSpPr>
          <p:cNvPr id="79" name="Ellipse 39">
            <a:extLst>
              <a:ext uri="{FF2B5EF4-FFF2-40B4-BE49-F238E27FC236}">
                <a16:creationId xmlns:a16="http://schemas.microsoft.com/office/drawing/2014/main" id="{8D7AD311-4C47-5345-979F-72EDD15D3B21}"/>
              </a:ext>
            </a:extLst>
          </p:cNvPr>
          <p:cNvSpPr/>
          <p:nvPr/>
        </p:nvSpPr>
        <p:spPr>
          <a:xfrm>
            <a:off x="685366" y="2324343"/>
            <a:ext cx="313574" cy="313574"/>
          </a:xfrm>
          <a:prstGeom prst="ellipse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900" dirty="0"/>
          </a:p>
        </p:txBody>
      </p:sp>
      <p:sp>
        <p:nvSpPr>
          <p:cNvPr id="80" name="Ellipse 40">
            <a:extLst>
              <a:ext uri="{FF2B5EF4-FFF2-40B4-BE49-F238E27FC236}">
                <a16:creationId xmlns:a16="http://schemas.microsoft.com/office/drawing/2014/main" id="{8153C1E8-502B-F243-B204-9FE2C3D11AB3}"/>
              </a:ext>
            </a:extLst>
          </p:cNvPr>
          <p:cNvSpPr/>
          <p:nvPr/>
        </p:nvSpPr>
        <p:spPr>
          <a:xfrm>
            <a:off x="685365" y="2931389"/>
            <a:ext cx="313574" cy="313574"/>
          </a:xfrm>
          <a:prstGeom prst="ellipse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900" dirty="0"/>
          </a:p>
        </p:txBody>
      </p:sp>
      <p:sp>
        <p:nvSpPr>
          <p:cNvPr id="81" name="Ellipse 41">
            <a:extLst>
              <a:ext uri="{FF2B5EF4-FFF2-40B4-BE49-F238E27FC236}">
                <a16:creationId xmlns:a16="http://schemas.microsoft.com/office/drawing/2014/main" id="{F7551F7E-363D-6C45-90AB-52F63FD2399B}"/>
              </a:ext>
            </a:extLst>
          </p:cNvPr>
          <p:cNvSpPr/>
          <p:nvPr/>
        </p:nvSpPr>
        <p:spPr>
          <a:xfrm>
            <a:off x="685364" y="3502995"/>
            <a:ext cx="313574" cy="313574"/>
          </a:xfrm>
          <a:prstGeom prst="ellipse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600" dirty="0"/>
          </a:p>
        </p:txBody>
      </p:sp>
      <p:cxnSp>
        <p:nvCxnSpPr>
          <p:cNvPr id="82" name="Gerade Verbindung mit Pfeil 81">
            <a:extLst>
              <a:ext uri="{FF2B5EF4-FFF2-40B4-BE49-F238E27FC236}">
                <a16:creationId xmlns:a16="http://schemas.microsoft.com/office/drawing/2014/main" id="{A628E24E-7FF2-7C42-880D-C13918A4C356}"/>
              </a:ext>
            </a:extLst>
          </p:cNvPr>
          <p:cNvCxnSpPr>
            <a:stCxn id="77" idx="6"/>
            <a:endCxn id="78" idx="2"/>
          </p:cNvCxnSpPr>
          <p:nvPr/>
        </p:nvCxnSpPr>
        <p:spPr>
          <a:xfrm flipV="1">
            <a:off x="313574" y="1949609"/>
            <a:ext cx="371792" cy="8619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" name="Gerade Verbindung mit Pfeil 82">
            <a:extLst>
              <a:ext uri="{FF2B5EF4-FFF2-40B4-BE49-F238E27FC236}">
                <a16:creationId xmlns:a16="http://schemas.microsoft.com/office/drawing/2014/main" id="{AF881FC4-952A-5A48-8FD8-EB5E59C88142}"/>
              </a:ext>
            </a:extLst>
          </p:cNvPr>
          <p:cNvCxnSpPr>
            <a:stCxn id="77" idx="6"/>
            <a:endCxn id="79" idx="2"/>
          </p:cNvCxnSpPr>
          <p:nvPr/>
        </p:nvCxnSpPr>
        <p:spPr>
          <a:xfrm flipV="1">
            <a:off x="313574" y="2481130"/>
            <a:ext cx="371792" cy="330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Gerade Verbindung mit Pfeil 83">
            <a:extLst>
              <a:ext uri="{FF2B5EF4-FFF2-40B4-BE49-F238E27FC236}">
                <a16:creationId xmlns:a16="http://schemas.microsoft.com/office/drawing/2014/main" id="{2C0CA05A-FDCD-174D-90FC-BBD0D005C7FD}"/>
              </a:ext>
            </a:extLst>
          </p:cNvPr>
          <p:cNvCxnSpPr>
            <a:stCxn id="77" idx="6"/>
            <a:endCxn id="80" idx="2"/>
          </p:cNvCxnSpPr>
          <p:nvPr/>
        </p:nvCxnSpPr>
        <p:spPr>
          <a:xfrm>
            <a:off x="313574" y="2811606"/>
            <a:ext cx="371791" cy="2765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Gerade Verbindung mit Pfeil 84">
            <a:extLst>
              <a:ext uri="{FF2B5EF4-FFF2-40B4-BE49-F238E27FC236}">
                <a16:creationId xmlns:a16="http://schemas.microsoft.com/office/drawing/2014/main" id="{3D332AD7-EA4C-1249-B500-D0E2BFC33D6E}"/>
              </a:ext>
            </a:extLst>
          </p:cNvPr>
          <p:cNvCxnSpPr>
            <a:stCxn id="77" idx="6"/>
            <a:endCxn id="81" idx="2"/>
          </p:cNvCxnSpPr>
          <p:nvPr/>
        </p:nvCxnSpPr>
        <p:spPr>
          <a:xfrm>
            <a:off x="313574" y="2811606"/>
            <a:ext cx="371790" cy="8481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Ellipse 25">
            <a:extLst>
              <a:ext uri="{FF2B5EF4-FFF2-40B4-BE49-F238E27FC236}">
                <a16:creationId xmlns:a16="http://schemas.microsoft.com/office/drawing/2014/main" id="{AA23B4DE-C9A8-BA40-A8D8-07DD8D160CF4}"/>
              </a:ext>
            </a:extLst>
          </p:cNvPr>
          <p:cNvSpPr/>
          <p:nvPr/>
        </p:nvSpPr>
        <p:spPr>
          <a:xfrm>
            <a:off x="1214261" y="1854732"/>
            <a:ext cx="189753" cy="189753"/>
          </a:xfrm>
          <a:prstGeom prst="ellipse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900" dirty="0"/>
              <a:t>A</a:t>
            </a:r>
          </a:p>
        </p:txBody>
      </p:sp>
      <p:sp>
        <p:nvSpPr>
          <p:cNvPr id="87" name="Ellipse 27">
            <a:extLst>
              <a:ext uri="{FF2B5EF4-FFF2-40B4-BE49-F238E27FC236}">
                <a16:creationId xmlns:a16="http://schemas.microsoft.com/office/drawing/2014/main" id="{22222A8F-E974-8A41-94C1-065755541240}"/>
              </a:ext>
            </a:extLst>
          </p:cNvPr>
          <p:cNvSpPr/>
          <p:nvPr/>
        </p:nvSpPr>
        <p:spPr>
          <a:xfrm>
            <a:off x="1214261" y="2386253"/>
            <a:ext cx="189753" cy="189753"/>
          </a:xfrm>
          <a:prstGeom prst="ellipse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900" dirty="0"/>
              <a:t>A</a:t>
            </a:r>
          </a:p>
        </p:txBody>
      </p:sp>
      <p:sp>
        <p:nvSpPr>
          <p:cNvPr id="88" name="Ellipse 29">
            <a:extLst>
              <a:ext uri="{FF2B5EF4-FFF2-40B4-BE49-F238E27FC236}">
                <a16:creationId xmlns:a16="http://schemas.microsoft.com/office/drawing/2014/main" id="{B0855C8E-3736-C748-82AA-113C27C1B10E}"/>
              </a:ext>
            </a:extLst>
          </p:cNvPr>
          <p:cNvSpPr/>
          <p:nvPr/>
        </p:nvSpPr>
        <p:spPr>
          <a:xfrm>
            <a:off x="1214260" y="2993299"/>
            <a:ext cx="189753" cy="189753"/>
          </a:xfrm>
          <a:prstGeom prst="ellipse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900" dirty="0"/>
              <a:t>…</a:t>
            </a:r>
          </a:p>
        </p:txBody>
      </p:sp>
      <p:sp>
        <p:nvSpPr>
          <p:cNvPr id="89" name="Ellipse 30">
            <a:extLst>
              <a:ext uri="{FF2B5EF4-FFF2-40B4-BE49-F238E27FC236}">
                <a16:creationId xmlns:a16="http://schemas.microsoft.com/office/drawing/2014/main" id="{AB318462-8923-B74A-9B55-66BBBB230C66}"/>
              </a:ext>
            </a:extLst>
          </p:cNvPr>
          <p:cNvSpPr/>
          <p:nvPr/>
        </p:nvSpPr>
        <p:spPr>
          <a:xfrm>
            <a:off x="1214259" y="3564905"/>
            <a:ext cx="189753" cy="189753"/>
          </a:xfrm>
          <a:prstGeom prst="ellipse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900" dirty="0"/>
              <a:t>A</a:t>
            </a:r>
          </a:p>
        </p:txBody>
      </p:sp>
      <p:cxnSp>
        <p:nvCxnSpPr>
          <p:cNvPr id="90" name="Gerade Verbindung mit Pfeil 89">
            <a:extLst>
              <a:ext uri="{FF2B5EF4-FFF2-40B4-BE49-F238E27FC236}">
                <a16:creationId xmlns:a16="http://schemas.microsoft.com/office/drawing/2014/main" id="{6E0892FD-DF22-1147-ADB7-C7156390F8E5}"/>
              </a:ext>
            </a:extLst>
          </p:cNvPr>
          <p:cNvCxnSpPr>
            <a:cxnSpLocks/>
            <a:stCxn id="78" idx="6"/>
            <a:endCxn id="86" idx="2"/>
          </p:cNvCxnSpPr>
          <p:nvPr/>
        </p:nvCxnSpPr>
        <p:spPr>
          <a:xfrm>
            <a:off x="998940" y="1949609"/>
            <a:ext cx="215321" cy="0"/>
          </a:xfrm>
          <a:prstGeom prst="straightConnector1">
            <a:avLst/>
          </a:prstGeom>
          <a:ln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Gerade Verbindung mit Pfeil 90">
            <a:extLst>
              <a:ext uri="{FF2B5EF4-FFF2-40B4-BE49-F238E27FC236}">
                <a16:creationId xmlns:a16="http://schemas.microsoft.com/office/drawing/2014/main" id="{AFA8478B-50A9-7F4D-9AC5-FF13E470504F}"/>
              </a:ext>
            </a:extLst>
          </p:cNvPr>
          <p:cNvCxnSpPr>
            <a:cxnSpLocks/>
            <a:stCxn id="79" idx="6"/>
            <a:endCxn id="87" idx="2"/>
          </p:cNvCxnSpPr>
          <p:nvPr/>
        </p:nvCxnSpPr>
        <p:spPr>
          <a:xfrm>
            <a:off x="998940" y="2481130"/>
            <a:ext cx="215321" cy="0"/>
          </a:xfrm>
          <a:prstGeom prst="straightConnector1">
            <a:avLst/>
          </a:prstGeom>
          <a:ln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2" name="Gerade Verbindung mit Pfeil 91">
            <a:extLst>
              <a:ext uri="{FF2B5EF4-FFF2-40B4-BE49-F238E27FC236}">
                <a16:creationId xmlns:a16="http://schemas.microsoft.com/office/drawing/2014/main" id="{A38A442D-958A-AC45-8388-B37D1A1575D9}"/>
              </a:ext>
            </a:extLst>
          </p:cNvPr>
          <p:cNvCxnSpPr>
            <a:cxnSpLocks/>
            <a:stCxn id="80" idx="6"/>
            <a:endCxn id="88" idx="2"/>
          </p:cNvCxnSpPr>
          <p:nvPr/>
        </p:nvCxnSpPr>
        <p:spPr>
          <a:xfrm>
            <a:off x="998939" y="3088176"/>
            <a:ext cx="215321" cy="0"/>
          </a:xfrm>
          <a:prstGeom prst="straightConnector1">
            <a:avLst/>
          </a:prstGeom>
          <a:ln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Gerade Verbindung mit Pfeil 92">
            <a:extLst>
              <a:ext uri="{FF2B5EF4-FFF2-40B4-BE49-F238E27FC236}">
                <a16:creationId xmlns:a16="http://schemas.microsoft.com/office/drawing/2014/main" id="{78F81056-BC99-7C4D-833F-9005B132D310}"/>
              </a:ext>
            </a:extLst>
          </p:cNvPr>
          <p:cNvCxnSpPr>
            <a:cxnSpLocks/>
            <a:stCxn id="81" idx="6"/>
            <a:endCxn id="89" idx="2"/>
          </p:cNvCxnSpPr>
          <p:nvPr/>
        </p:nvCxnSpPr>
        <p:spPr>
          <a:xfrm>
            <a:off x="998938" y="3659782"/>
            <a:ext cx="215321" cy="0"/>
          </a:xfrm>
          <a:prstGeom prst="straightConnector1">
            <a:avLst/>
          </a:prstGeom>
          <a:ln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4" name="Ellipse 21">
            <a:extLst>
              <a:ext uri="{FF2B5EF4-FFF2-40B4-BE49-F238E27FC236}">
                <a16:creationId xmlns:a16="http://schemas.microsoft.com/office/drawing/2014/main" id="{435091DA-907C-804F-A321-067F05A14514}"/>
              </a:ext>
            </a:extLst>
          </p:cNvPr>
          <p:cNvSpPr/>
          <p:nvPr/>
        </p:nvSpPr>
        <p:spPr>
          <a:xfrm>
            <a:off x="1659483" y="1792821"/>
            <a:ext cx="313574" cy="313574"/>
          </a:xfrm>
          <a:prstGeom prst="ellipse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900" dirty="0"/>
          </a:p>
        </p:txBody>
      </p:sp>
      <p:sp>
        <p:nvSpPr>
          <p:cNvPr id="95" name="Ellipse 23">
            <a:extLst>
              <a:ext uri="{FF2B5EF4-FFF2-40B4-BE49-F238E27FC236}">
                <a16:creationId xmlns:a16="http://schemas.microsoft.com/office/drawing/2014/main" id="{9F6C012D-D7C7-334F-A4C0-2B212441ACDA}"/>
              </a:ext>
            </a:extLst>
          </p:cNvPr>
          <p:cNvSpPr/>
          <p:nvPr/>
        </p:nvSpPr>
        <p:spPr>
          <a:xfrm>
            <a:off x="1659483" y="2324342"/>
            <a:ext cx="313574" cy="313574"/>
          </a:xfrm>
          <a:prstGeom prst="ellipse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900" dirty="0"/>
          </a:p>
        </p:txBody>
      </p:sp>
      <p:sp>
        <p:nvSpPr>
          <p:cNvPr id="96" name="Ellipse 25">
            <a:extLst>
              <a:ext uri="{FF2B5EF4-FFF2-40B4-BE49-F238E27FC236}">
                <a16:creationId xmlns:a16="http://schemas.microsoft.com/office/drawing/2014/main" id="{515AA8EB-A369-3847-BB70-B11245D82B06}"/>
              </a:ext>
            </a:extLst>
          </p:cNvPr>
          <p:cNvSpPr/>
          <p:nvPr/>
        </p:nvSpPr>
        <p:spPr>
          <a:xfrm>
            <a:off x="1659482" y="2931388"/>
            <a:ext cx="313574" cy="313574"/>
          </a:xfrm>
          <a:prstGeom prst="ellipse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900" dirty="0"/>
          </a:p>
        </p:txBody>
      </p:sp>
      <p:sp>
        <p:nvSpPr>
          <p:cNvPr id="97" name="Ellipse 27">
            <a:extLst>
              <a:ext uri="{FF2B5EF4-FFF2-40B4-BE49-F238E27FC236}">
                <a16:creationId xmlns:a16="http://schemas.microsoft.com/office/drawing/2014/main" id="{72CE4CB9-0062-D44C-B488-792A97B88DEB}"/>
              </a:ext>
            </a:extLst>
          </p:cNvPr>
          <p:cNvSpPr/>
          <p:nvPr/>
        </p:nvSpPr>
        <p:spPr>
          <a:xfrm>
            <a:off x="1659481" y="3502994"/>
            <a:ext cx="313574" cy="313574"/>
          </a:xfrm>
          <a:prstGeom prst="ellipse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900" dirty="0"/>
          </a:p>
        </p:txBody>
      </p:sp>
      <p:cxnSp>
        <p:nvCxnSpPr>
          <p:cNvPr id="98" name="Gerade Verbindung mit Pfeil 97">
            <a:extLst>
              <a:ext uri="{FF2B5EF4-FFF2-40B4-BE49-F238E27FC236}">
                <a16:creationId xmlns:a16="http://schemas.microsoft.com/office/drawing/2014/main" id="{269BE14B-7790-6941-82CB-E6F35C281E2D}"/>
              </a:ext>
            </a:extLst>
          </p:cNvPr>
          <p:cNvCxnSpPr>
            <a:cxnSpLocks/>
            <a:stCxn id="86" idx="6"/>
            <a:endCxn id="94" idx="2"/>
          </p:cNvCxnSpPr>
          <p:nvPr/>
        </p:nvCxnSpPr>
        <p:spPr>
          <a:xfrm flipV="1">
            <a:off x="1404014" y="1949608"/>
            <a:ext cx="255469" cy="1"/>
          </a:xfrm>
          <a:prstGeom prst="straightConnector1">
            <a:avLst/>
          </a:prstGeom>
          <a:ln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9" name="Gerade Verbindung mit Pfeil 98">
            <a:extLst>
              <a:ext uri="{FF2B5EF4-FFF2-40B4-BE49-F238E27FC236}">
                <a16:creationId xmlns:a16="http://schemas.microsoft.com/office/drawing/2014/main" id="{ABC1ECCF-0B03-224C-AD8D-F0C6C631C824}"/>
              </a:ext>
            </a:extLst>
          </p:cNvPr>
          <p:cNvCxnSpPr>
            <a:cxnSpLocks/>
            <a:stCxn id="87" idx="6"/>
            <a:endCxn id="95" idx="2"/>
          </p:cNvCxnSpPr>
          <p:nvPr/>
        </p:nvCxnSpPr>
        <p:spPr>
          <a:xfrm flipV="1">
            <a:off x="1404014" y="2481129"/>
            <a:ext cx="255469" cy="1"/>
          </a:xfrm>
          <a:prstGeom prst="straightConnector1">
            <a:avLst/>
          </a:prstGeom>
          <a:ln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0" name="Gerade Verbindung mit Pfeil 99">
            <a:extLst>
              <a:ext uri="{FF2B5EF4-FFF2-40B4-BE49-F238E27FC236}">
                <a16:creationId xmlns:a16="http://schemas.microsoft.com/office/drawing/2014/main" id="{9F626663-0E6B-0249-A7B8-BC6EA5DC5ABD}"/>
              </a:ext>
            </a:extLst>
          </p:cNvPr>
          <p:cNvCxnSpPr>
            <a:cxnSpLocks/>
            <a:stCxn id="89" idx="6"/>
            <a:endCxn id="97" idx="2"/>
          </p:cNvCxnSpPr>
          <p:nvPr/>
        </p:nvCxnSpPr>
        <p:spPr>
          <a:xfrm flipV="1">
            <a:off x="1404012" y="3659781"/>
            <a:ext cx="255469" cy="1"/>
          </a:xfrm>
          <a:prstGeom prst="straightConnector1">
            <a:avLst/>
          </a:prstGeom>
          <a:ln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1" name="Gerade Verbindung mit Pfeil 100">
            <a:extLst>
              <a:ext uri="{FF2B5EF4-FFF2-40B4-BE49-F238E27FC236}">
                <a16:creationId xmlns:a16="http://schemas.microsoft.com/office/drawing/2014/main" id="{A3A5207D-63B0-844F-BE33-D4A2AA3549F7}"/>
              </a:ext>
            </a:extLst>
          </p:cNvPr>
          <p:cNvCxnSpPr>
            <a:cxnSpLocks/>
            <a:stCxn id="88" idx="6"/>
            <a:endCxn id="96" idx="2"/>
          </p:cNvCxnSpPr>
          <p:nvPr/>
        </p:nvCxnSpPr>
        <p:spPr>
          <a:xfrm flipV="1">
            <a:off x="1404013" y="3088175"/>
            <a:ext cx="255469" cy="1"/>
          </a:xfrm>
          <a:prstGeom prst="straightConnector1">
            <a:avLst/>
          </a:prstGeom>
          <a:ln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2" name="Ellipse 38">
            <a:extLst>
              <a:ext uri="{FF2B5EF4-FFF2-40B4-BE49-F238E27FC236}">
                <a16:creationId xmlns:a16="http://schemas.microsoft.com/office/drawing/2014/main" id="{68900574-06A0-E84E-822B-735E645D98A0}"/>
              </a:ext>
            </a:extLst>
          </p:cNvPr>
          <p:cNvSpPr/>
          <p:nvPr/>
        </p:nvSpPr>
        <p:spPr>
          <a:xfrm>
            <a:off x="2817729" y="1792821"/>
            <a:ext cx="313574" cy="313574"/>
          </a:xfrm>
          <a:prstGeom prst="ellipse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900" dirty="0"/>
          </a:p>
        </p:txBody>
      </p:sp>
      <p:sp>
        <p:nvSpPr>
          <p:cNvPr id="103" name="Ellipse 39">
            <a:extLst>
              <a:ext uri="{FF2B5EF4-FFF2-40B4-BE49-F238E27FC236}">
                <a16:creationId xmlns:a16="http://schemas.microsoft.com/office/drawing/2014/main" id="{805A5E15-A27A-5A4C-88BF-D93932D4B5DB}"/>
              </a:ext>
            </a:extLst>
          </p:cNvPr>
          <p:cNvSpPr/>
          <p:nvPr/>
        </p:nvSpPr>
        <p:spPr>
          <a:xfrm>
            <a:off x="2817729" y="2324342"/>
            <a:ext cx="313574" cy="313574"/>
          </a:xfrm>
          <a:prstGeom prst="ellipse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900" dirty="0"/>
          </a:p>
        </p:txBody>
      </p:sp>
      <p:sp>
        <p:nvSpPr>
          <p:cNvPr id="104" name="Ellipse 40">
            <a:extLst>
              <a:ext uri="{FF2B5EF4-FFF2-40B4-BE49-F238E27FC236}">
                <a16:creationId xmlns:a16="http://schemas.microsoft.com/office/drawing/2014/main" id="{791F8685-61D9-EF46-AC3C-8FD88A744EB3}"/>
              </a:ext>
            </a:extLst>
          </p:cNvPr>
          <p:cNvSpPr/>
          <p:nvPr/>
        </p:nvSpPr>
        <p:spPr>
          <a:xfrm>
            <a:off x="2817728" y="2931388"/>
            <a:ext cx="313574" cy="313574"/>
          </a:xfrm>
          <a:prstGeom prst="ellipse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900" dirty="0"/>
          </a:p>
        </p:txBody>
      </p:sp>
      <p:sp>
        <p:nvSpPr>
          <p:cNvPr id="105" name="Ellipse 41">
            <a:extLst>
              <a:ext uri="{FF2B5EF4-FFF2-40B4-BE49-F238E27FC236}">
                <a16:creationId xmlns:a16="http://schemas.microsoft.com/office/drawing/2014/main" id="{C40F30B6-B389-0640-8EFF-84C770330A9F}"/>
              </a:ext>
            </a:extLst>
          </p:cNvPr>
          <p:cNvSpPr/>
          <p:nvPr/>
        </p:nvSpPr>
        <p:spPr>
          <a:xfrm>
            <a:off x="2817727" y="3502994"/>
            <a:ext cx="313574" cy="313574"/>
          </a:xfrm>
          <a:prstGeom prst="ellipse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9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Ellipse 25">
                <a:extLst>
                  <a:ext uri="{FF2B5EF4-FFF2-40B4-BE49-F238E27FC236}">
                    <a16:creationId xmlns:a16="http://schemas.microsoft.com/office/drawing/2014/main" id="{E3893B08-58BA-1F48-85D3-1D39F155D7E1}"/>
                  </a:ext>
                </a:extLst>
              </p:cNvPr>
              <p:cNvSpPr/>
              <p:nvPr/>
            </p:nvSpPr>
            <p:spPr>
              <a:xfrm>
                <a:off x="2248087" y="1854731"/>
                <a:ext cx="189753" cy="189753"/>
              </a:xfrm>
              <a:prstGeom prst="ellipse">
                <a:avLst/>
              </a:prstGeom>
              <a:ln/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de-DE" sz="9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</m:oMath>
                  </m:oMathPara>
                </a14:m>
                <a:endParaRPr lang="de-DE" sz="900" dirty="0"/>
              </a:p>
            </p:txBody>
          </p:sp>
        </mc:Choice>
        <mc:Fallback xmlns="">
          <p:sp>
            <p:nvSpPr>
              <p:cNvPr id="106" name="Ellipse 25">
                <a:extLst>
                  <a:ext uri="{FF2B5EF4-FFF2-40B4-BE49-F238E27FC236}">
                    <a16:creationId xmlns:a16="http://schemas.microsoft.com/office/drawing/2014/main" id="{E3893B08-58BA-1F48-85D3-1D39F155D7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8087" y="1854731"/>
                <a:ext cx="189753" cy="189753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7" name="Ellipse 29">
            <a:extLst>
              <a:ext uri="{FF2B5EF4-FFF2-40B4-BE49-F238E27FC236}">
                <a16:creationId xmlns:a16="http://schemas.microsoft.com/office/drawing/2014/main" id="{A4645271-D71A-C34D-8259-7BE56361A6AF}"/>
              </a:ext>
            </a:extLst>
          </p:cNvPr>
          <p:cNvSpPr/>
          <p:nvPr/>
        </p:nvSpPr>
        <p:spPr>
          <a:xfrm>
            <a:off x="2248086" y="2993298"/>
            <a:ext cx="189753" cy="189753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dirty="0"/>
              <a:t>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Ellipse 25">
                <a:extLst>
                  <a:ext uri="{FF2B5EF4-FFF2-40B4-BE49-F238E27FC236}">
                    <a16:creationId xmlns:a16="http://schemas.microsoft.com/office/drawing/2014/main" id="{A56C8D9E-4487-1447-8EF2-1A0F8659B160}"/>
                  </a:ext>
                </a:extLst>
              </p:cNvPr>
              <p:cNvSpPr/>
              <p:nvPr/>
            </p:nvSpPr>
            <p:spPr>
              <a:xfrm>
                <a:off x="2248085" y="2386607"/>
                <a:ext cx="189753" cy="189753"/>
              </a:xfrm>
              <a:prstGeom prst="ellipse">
                <a:avLst/>
              </a:prstGeom>
              <a:solidFill>
                <a:srgbClr val="C00000"/>
              </a:solidFill>
              <a:ln/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de-DE" sz="9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</m:oMath>
                  </m:oMathPara>
                </a14:m>
                <a:endParaRPr lang="de-DE" sz="900" dirty="0"/>
              </a:p>
            </p:txBody>
          </p:sp>
        </mc:Choice>
        <mc:Fallback xmlns="">
          <p:sp>
            <p:nvSpPr>
              <p:cNvPr id="108" name="Ellipse 25">
                <a:extLst>
                  <a:ext uri="{FF2B5EF4-FFF2-40B4-BE49-F238E27FC236}">
                    <a16:creationId xmlns:a16="http://schemas.microsoft.com/office/drawing/2014/main" id="{A56C8D9E-4487-1447-8EF2-1A0F8659B16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8085" y="2386607"/>
                <a:ext cx="189753" cy="189753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Ellipse 25">
                <a:extLst>
                  <a:ext uri="{FF2B5EF4-FFF2-40B4-BE49-F238E27FC236}">
                    <a16:creationId xmlns:a16="http://schemas.microsoft.com/office/drawing/2014/main" id="{342BFFF3-B125-1D4F-BA4F-B56577A0909B}"/>
                  </a:ext>
                </a:extLst>
              </p:cNvPr>
              <p:cNvSpPr/>
              <p:nvPr/>
            </p:nvSpPr>
            <p:spPr>
              <a:xfrm>
                <a:off x="2248085" y="3564549"/>
                <a:ext cx="189753" cy="189753"/>
              </a:xfrm>
              <a:prstGeom prst="ellipse">
                <a:avLst/>
              </a:prstGeom>
              <a:solidFill>
                <a:srgbClr val="C00000"/>
              </a:solidFill>
              <a:ln/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de-DE" sz="9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</m:oMath>
                  </m:oMathPara>
                </a14:m>
                <a:endParaRPr lang="de-DE" sz="900" dirty="0"/>
              </a:p>
            </p:txBody>
          </p:sp>
        </mc:Choice>
        <mc:Fallback xmlns="">
          <p:sp>
            <p:nvSpPr>
              <p:cNvPr id="109" name="Ellipse 25">
                <a:extLst>
                  <a:ext uri="{FF2B5EF4-FFF2-40B4-BE49-F238E27FC236}">
                    <a16:creationId xmlns:a16="http://schemas.microsoft.com/office/drawing/2014/main" id="{342BFFF3-B125-1D4F-BA4F-B56577A090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8085" y="3564549"/>
                <a:ext cx="189753" cy="189753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0" name="Gerade Verbindung mit Pfeil 109">
            <a:extLst>
              <a:ext uri="{FF2B5EF4-FFF2-40B4-BE49-F238E27FC236}">
                <a16:creationId xmlns:a16="http://schemas.microsoft.com/office/drawing/2014/main" id="{4C240456-72D6-394C-9301-55449121F8B0}"/>
              </a:ext>
            </a:extLst>
          </p:cNvPr>
          <p:cNvCxnSpPr>
            <a:stCxn id="94" idx="6"/>
            <a:endCxn id="106" idx="2"/>
          </p:cNvCxnSpPr>
          <p:nvPr/>
        </p:nvCxnSpPr>
        <p:spPr>
          <a:xfrm>
            <a:off x="1973057" y="1949608"/>
            <a:ext cx="275030" cy="0"/>
          </a:xfrm>
          <a:prstGeom prst="straightConnector1">
            <a:avLst/>
          </a:prstGeom>
          <a:ln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1" name="Gerade Verbindung mit Pfeil 110">
            <a:extLst>
              <a:ext uri="{FF2B5EF4-FFF2-40B4-BE49-F238E27FC236}">
                <a16:creationId xmlns:a16="http://schemas.microsoft.com/office/drawing/2014/main" id="{7D7F35F7-DAAD-4842-B235-60BD47353AF2}"/>
              </a:ext>
            </a:extLst>
          </p:cNvPr>
          <p:cNvCxnSpPr>
            <a:stCxn id="95" idx="6"/>
            <a:endCxn id="108" idx="2"/>
          </p:cNvCxnSpPr>
          <p:nvPr/>
        </p:nvCxnSpPr>
        <p:spPr>
          <a:xfrm>
            <a:off x="1973057" y="2481129"/>
            <a:ext cx="275028" cy="355"/>
          </a:xfrm>
          <a:prstGeom prst="straightConnector1">
            <a:avLst/>
          </a:prstGeom>
          <a:ln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2" name="Gerade Verbindung mit Pfeil 111">
            <a:extLst>
              <a:ext uri="{FF2B5EF4-FFF2-40B4-BE49-F238E27FC236}">
                <a16:creationId xmlns:a16="http://schemas.microsoft.com/office/drawing/2014/main" id="{C7EF601E-483D-F54C-9BCB-7E94C3996227}"/>
              </a:ext>
            </a:extLst>
          </p:cNvPr>
          <p:cNvCxnSpPr>
            <a:stCxn id="96" idx="6"/>
            <a:endCxn id="107" idx="2"/>
          </p:cNvCxnSpPr>
          <p:nvPr/>
        </p:nvCxnSpPr>
        <p:spPr>
          <a:xfrm>
            <a:off x="1973056" y="3088175"/>
            <a:ext cx="275030" cy="0"/>
          </a:xfrm>
          <a:prstGeom prst="straightConnector1">
            <a:avLst/>
          </a:prstGeom>
          <a:ln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3" name="Gerade Verbindung mit Pfeil 112">
            <a:extLst>
              <a:ext uri="{FF2B5EF4-FFF2-40B4-BE49-F238E27FC236}">
                <a16:creationId xmlns:a16="http://schemas.microsoft.com/office/drawing/2014/main" id="{A1405E76-828E-A249-A868-04985FC0F8E6}"/>
              </a:ext>
            </a:extLst>
          </p:cNvPr>
          <p:cNvCxnSpPr>
            <a:stCxn id="97" idx="6"/>
            <a:endCxn id="109" idx="2"/>
          </p:cNvCxnSpPr>
          <p:nvPr/>
        </p:nvCxnSpPr>
        <p:spPr>
          <a:xfrm flipV="1">
            <a:off x="1973055" y="3659426"/>
            <a:ext cx="275030" cy="355"/>
          </a:xfrm>
          <a:prstGeom prst="straightConnector1">
            <a:avLst/>
          </a:prstGeom>
          <a:ln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4" name="Gerade Verbindung mit Pfeil 113">
            <a:extLst>
              <a:ext uri="{FF2B5EF4-FFF2-40B4-BE49-F238E27FC236}">
                <a16:creationId xmlns:a16="http://schemas.microsoft.com/office/drawing/2014/main" id="{ED74D92C-F56C-2449-9C37-501A220A42D3}"/>
              </a:ext>
            </a:extLst>
          </p:cNvPr>
          <p:cNvCxnSpPr>
            <a:stCxn id="106" idx="6"/>
            <a:endCxn id="102" idx="2"/>
          </p:cNvCxnSpPr>
          <p:nvPr/>
        </p:nvCxnSpPr>
        <p:spPr>
          <a:xfrm>
            <a:off x="2437840" y="1949608"/>
            <a:ext cx="379889" cy="0"/>
          </a:xfrm>
          <a:prstGeom prst="straightConnector1">
            <a:avLst/>
          </a:prstGeom>
          <a:ln>
            <a:tailEnd type="non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15" name="Gerade Verbindung mit Pfeil 114">
            <a:extLst>
              <a:ext uri="{FF2B5EF4-FFF2-40B4-BE49-F238E27FC236}">
                <a16:creationId xmlns:a16="http://schemas.microsoft.com/office/drawing/2014/main" id="{F7B82E5B-7C28-1F45-B7D0-827C64D17A4B}"/>
              </a:ext>
            </a:extLst>
          </p:cNvPr>
          <p:cNvCxnSpPr>
            <a:stCxn id="106" idx="6"/>
            <a:endCxn id="103" idx="2"/>
          </p:cNvCxnSpPr>
          <p:nvPr/>
        </p:nvCxnSpPr>
        <p:spPr>
          <a:xfrm>
            <a:off x="2437840" y="1949608"/>
            <a:ext cx="379889" cy="531521"/>
          </a:xfrm>
          <a:prstGeom prst="straightConnector1">
            <a:avLst/>
          </a:prstGeom>
          <a:ln>
            <a:tailEnd type="non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16" name="Gerade Verbindung mit Pfeil 115">
            <a:extLst>
              <a:ext uri="{FF2B5EF4-FFF2-40B4-BE49-F238E27FC236}">
                <a16:creationId xmlns:a16="http://schemas.microsoft.com/office/drawing/2014/main" id="{AF721448-AFF8-534F-96DB-FD38CF6E97DB}"/>
              </a:ext>
            </a:extLst>
          </p:cNvPr>
          <p:cNvCxnSpPr>
            <a:stCxn id="106" idx="6"/>
            <a:endCxn id="104" idx="2"/>
          </p:cNvCxnSpPr>
          <p:nvPr/>
        </p:nvCxnSpPr>
        <p:spPr>
          <a:xfrm>
            <a:off x="2437840" y="1949608"/>
            <a:ext cx="379888" cy="1138567"/>
          </a:xfrm>
          <a:prstGeom prst="straightConnector1">
            <a:avLst/>
          </a:prstGeom>
          <a:ln>
            <a:tailEnd type="non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17" name="Gerade Verbindung mit Pfeil 116">
            <a:extLst>
              <a:ext uri="{FF2B5EF4-FFF2-40B4-BE49-F238E27FC236}">
                <a16:creationId xmlns:a16="http://schemas.microsoft.com/office/drawing/2014/main" id="{DB5F793B-91A3-7845-AD72-12463A9B09C1}"/>
              </a:ext>
            </a:extLst>
          </p:cNvPr>
          <p:cNvCxnSpPr>
            <a:stCxn id="106" idx="6"/>
            <a:endCxn id="105" idx="2"/>
          </p:cNvCxnSpPr>
          <p:nvPr/>
        </p:nvCxnSpPr>
        <p:spPr>
          <a:xfrm>
            <a:off x="2437840" y="1949608"/>
            <a:ext cx="379887" cy="1710173"/>
          </a:xfrm>
          <a:prstGeom prst="straightConnector1">
            <a:avLst/>
          </a:prstGeom>
          <a:ln>
            <a:tailEnd type="non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18" name="Gerade Verbindung mit Pfeil 117">
            <a:extLst>
              <a:ext uri="{FF2B5EF4-FFF2-40B4-BE49-F238E27FC236}">
                <a16:creationId xmlns:a16="http://schemas.microsoft.com/office/drawing/2014/main" id="{AF83D1A9-18F2-944D-BE10-00DA363950F9}"/>
              </a:ext>
            </a:extLst>
          </p:cNvPr>
          <p:cNvCxnSpPr>
            <a:stCxn id="107" idx="6"/>
            <a:endCxn id="102" idx="2"/>
          </p:cNvCxnSpPr>
          <p:nvPr/>
        </p:nvCxnSpPr>
        <p:spPr>
          <a:xfrm flipV="1">
            <a:off x="2437839" y="1949608"/>
            <a:ext cx="379890" cy="1138567"/>
          </a:xfrm>
          <a:prstGeom prst="straightConnector1">
            <a:avLst/>
          </a:prstGeom>
          <a:ln>
            <a:tailEnd type="non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19" name="Gerade Verbindung mit Pfeil 118">
            <a:extLst>
              <a:ext uri="{FF2B5EF4-FFF2-40B4-BE49-F238E27FC236}">
                <a16:creationId xmlns:a16="http://schemas.microsoft.com/office/drawing/2014/main" id="{0A318145-3B03-604F-8934-38C96FB87946}"/>
              </a:ext>
            </a:extLst>
          </p:cNvPr>
          <p:cNvCxnSpPr>
            <a:stCxn id="107" idx="6"/>
            <a:endCxn id="103" idx="2"/>
          </p:cNvCxnSpPr>
          <p:nvPr/>
        </p:nvCxnSpPr>
        <p:spPr>
          <a:xfrm flipV="1">
            <a:off x="2437839" y="2481129"/>
            <a:ext cx="379890" cy="607046"/>
          </a:xfrm>
          <a:prstGeom prst="straightConnector1">
            <a:avLst/>
          </a:prstGeom>
          <a:ln>
            <a:tailEnd type="non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20" name="Gerade Verbindung mit Pfeil 119">
            <a:extLst>
              <a:ext uri="{FF2B5EF4-FFF2-40B4-BE49-F238E27FC236}">
                <a16:creationId xmlns:a16="http://schemas.microsoft.com/office/drawing/2014/main" id="{49AC616A-DE66-8C48-A6DB-B6589F5916A0}"/>
              </a:ext>
            </a:extLst>
          </p:cNvPr>
          <p:cNvCxnSpPr>
            <a:stCxn id="107" idx="6"/>
            <a:endCxn id="104" idx="2"/>
          </p:cNvCxnSpPr>
          <p:nvPr/>
        </p:nvCxnSpPr>
        <p:spPr>
          <a:xfrm>
            <a:off x="2437839" y="3088175"/>
            <a:ext cx="379889" cy="0"/>
          </a:xfrm>
          <a:prstGeom prst="straightConnector1">
            <a:avLst/>
          </a:prstGeom>
          <a:ln>
            <a:tailEnd type="non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21" name="Gerade Verbindung mit Pfeil 120">
            <a:extLst>
              <a:ext uri="{FF2B5EF4-FFF2-40B4-BE49-F238E27FC236}">
                <a16:creationId xmlns:a16="http://schemas.microsoft.com/office/drawing/2014/main" id="{DB7522EE-E705-1941-AFB8-0D76FE7AA5D8}"/>
              </a:ext>
            </a:extLst>
          </p:cNvPr>
          <p:cNvCxnSpPr>
            <a:stCxn id="107" idx="6"/>
            <a:endCxn id="105" idx="2"/>
          </p:cNvCxnSpPr>
          <p:nvPr/>
        </p:nvCxnSpPr>
        <p:spPr>
          <a:xfrm>
            <a:off x="2437839" y="3088175"/>
            <a:ext cx="379888" cy="571606"/>
          </a:xfrm>
          <a:prstGeom prst="straightConnector1">
            <a:avLst/>
          </a:prstGeom>
          <a:ln>
            <a:tailEnd type="non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22" name="Pfeil nach rechts 121">
            <a:extLst>
              <a:ext uri="{FF2B5EF4-FFF2-40B4-BE49-F238E27FC236}">
                <a16:creationId xmlns:a16="http://schemas.microsoft.com/office/drawing/2014/main" id="{4211DFAB-77AB-0945-A44B-831E3D927A43}"/>
              </a:ext>
            </a:extLst>
          </p:cNvPr>
          <p:cNvSpPr/>
          <p:nvPr/>
        </p:nvSpPr>
        <p:spPr>
          <a:xfrm>
            <a:off x="1082756" y="1446375"/>
            <a:ext cx="1580707" cy="205563"/>
          </a:xfrm>
          <a:prstGeom prst="rightArrow">
            <a:avLst>
              <a:gd name="adj1" fmla="val 63793"/>
              <a:gd name="adj2" fmla="val 101724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/>
              <a:t>Forward Pass</a:t>
            </a:r>
          </a:p>
        </p:txBody>
      </p:sp>
      <p:sp>
        <p:nvSpPr>
          <p:cNvPr id="123" name="Pfeil nach links 122">
            <a:extLst>
              <a:ext uri="{FF2B5EF4-FFF2-40B4-BE49-F238E27FC236}">
                <a16:creationId xmlns:a16="http://schemas.microsoft.com/office/drawing/2014/main" id="{3F2C6CD2-63C8-1146-8527-8C3CF1FB3391}"/>
              </a:ext>
            </a:extLst>
          </p:cNvPr>
          <p:cNvSpPr/>
          <p:nvPr/>
        </p:nvSpPr>
        <p:spPr>
          <a:xfrm>
            <a:off x="1082756" y="3897595"/>
            <a:ext cx="1590392" cy="198475"/>
          </a:xfrm>
          <a:prstGeom prst="leftArrow">
            <a:avLst>
              <a:gd name="adj1" fmla="val 57142"/>
              <a:gd name="adj2" fmla="val 50000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chemeClr val="bg1"/>
                </a:solidFill>
              </a:rPr>
              <a:t>Backward</a:t>
            </a:r>
            <a:r>
              <a:rPr lang="de-DE" sz="1000" dirty="0">
                <a:solidFill>
                  <a:schemeClr val="bg1"/>
                </a:solidFill>
              </a:rPr>
              <a:t> Pass</a:t>
            </a:r>
          </a:p>
        </p:txBody>
      </p:sp>
    </p:spTree>
    <p:extLst>
      <p:ext uri="{BB962C8B-B14F-4D97-AF65-F5344CB8AC3E}">
        <p14:creationId xmlns:p14="http://schemas.microsoft.com/office/powerpoint/2010/main" val="4048388993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7"/>
          <p:cNvSpPr txBox="1"/>
          <p:nvPr/>
        </p:nvSpPr>
        <p:spPr>
          <a:xfrm>
            <a:off x="126104" y="311350"/>
            <a:ext cx="4514700" cy="6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ctr" anchorCtr="0">
            <a:noAutofit/>
          </a:bodyPr>
          <a:lstStyle/>
          <a:p>
            <a:pPr lvl="0">
              <a:lnSpc>
                <a:spcPct val="90000"/>
              </a:lnSpc>
              <a:buClr>
                <a:srgbClr val="78909C"/>
              </a:buClr>
              <a:buSzPts val="2400"/>
              <a:defRPr/>
            </a:pPr>
            <a:r>
              <a:rPr kumimoji="0" lang="en" sz="2400" b="1" i="0" u="none" strike="noStrike" kern="0" cap="none" spc="0" normalizeH="0" baseline="0" noProof="0" dirty="0" err="1">
                <a:ln>
                  <a:noFill/>
                </a:ln>
                <a:solidFill>
                  <a:srgbClr val="768288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t>Keras</a:t>
            </a:r>
            <a:r>
              <a:rPr kumimoji="0" lang="en" sz="2400" b="1" i="0" u="none" strike="noStrike" kern="0" cap="none" spc="0" normalizeH="0" baseline="0" noProof="0" dirty="0">
                <a:ln>
                  <a:noFill/>
                </a:ln>
                <a:solidFill>
                  <a:srgbClr val="78909C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t> </a:t>
            </a:r>
            <a:r>
              <a:rPr kumimoji="0" lang="de-DE" sz="2400" b="1" i="0" u="none" strike="noStrike" kern="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t>W</a:t>
            </a:r>
            <a:r>
              <a:rPr lang="de-DE" sz="2400" b="1" kern="0">
                <a:solidFill>
                  <a:srgbClr val="262626"/>
                </a:solidFill>
                <a:latin typeface="Lato"/>
                <a:ea typeface="Lato"/>
                <a:cs typeface="Lato"/>
                <a:sym typeface="Lato"/>
              </a:rPr>
              <a:t>ozu</a:t>
            </a:r>
            <a:r>
              <a:rPr lang="de-DE" sz="2400" b="1" kern="0" dirty="0">
                <a:solidFill>
                  <a:srgbClr val="262626"/>
                </a:solidFill>
                <a:latin typeface="Lato"/>
                <a:ea typeface="Lato"/>
                <a:cs typeface="Lato"/>
                <a:sym typeface="Lato"/>
              </a:rPr>
              <a:t> ein Dropout Layer?</a:t>
            </a:r>
            <a:endParaRPr kumimoji="0" sz="2400" b="1" i="0" u="none" strike="noStrike" kern="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26AB5826-1B91-436D-86CD-684579133D90}"/>
              </a:ext>
            </a:extLst>
          </p:cNvPr>
          <p:cNvSpPr/>
          <p:nvPr/>
        </p:nvSpPr>
        <p:spPr>
          <a:xfrm>
            <a:off x="1576961" y="1236389"/>
            <a:ext cx="1278674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de-DE" sz="1200" b="1" dirty="0">
                <a:solidFill>
                  <a:srgbClr val="0C969B"/>
                </a:solidFill>
                <a:latin typeface="Courier New"/>
                <a:ea typeface="Courier New"/>
                <a:cs typeface="Courier New"/>
                <a:sym typeface="Courier New"/>
              </a:rPr>
              <a:t>Dense</a:t>
            </a:r>
            <a:r>
              <a:rPr lang="de-DE" sz="1200" b="1" dirty="0">
                <a:solidFill>
                  <a:srgbClr val="403F53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de-DE" sz="1200" b="1" dirty="0">
                <a:solidFill>
                  <a:srgbClr val="AA0982"/>
                </a:solidFill>
                <a:latin typeface="Courier New"/>
                <a:ea typeface="Courier New"/>
                <a:cs typeface="Courier New"/>
                <a:sym typeface="Courier New"/>
              </a:rPr>
              <a:t>256</a:t>
            </a:r>
            <a:r>
              <a:rPr lang="de-DE" sz="1200" b="1" dirty="0">
                <a:solidFill>
                  <a:srgbClr val="403F53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0812140C-E73A-4281-A813-AE6CC9683785}"/>
              </a:ext>
            </a:extLst>
          </p:cNvPr>
          <p:cNvSpPr/>
          <p:nvPr/>
        </p:nvSpPr>
        <p:spPr>
          <a:xfrm>
            <a:off x="272273" y="2844566"/>
            <a:ext cx="639337" cy="639337"/>
          </a:xfrm>
          <a:prstGeom prst="ellipse">
            <a:avLst/>
          </a:prstGeom>
          <a:solidFill>
            <a:srgbClr val="00B0F0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X</a:t>
            </a:r>
          </a:p>
        </p:txBody>
      </p:sp>
      <p:sp>
        <p:nvSpPr>
          <p:cNvPr id="39" name="Ellipse 38">
            <a:extLst>
              <a:ext uri="{FF2B5EF4-FFF2-40B4-BE49-F238E27FC236}">
                <a16:creationId xmlns:a16="http://schemas.microsoft.com/office/drawing/2014/main" id="{5B0720D0-140E-4209-A579-40A61C0123B7}"/>
              </a:ext>
            </a:extLst>
          </p:cNvPr>
          <p:cNvSpPr/>
          <p:nvPr/>
        </p:nvSpPr>
        <p:spPr>
          <a:xfrm>
            <a:off x="1896632" y="1624957"/>
            <a:ext cx="639337" cy="639337"/>
          </a:xfrm>
          <a:prstGeom prst="ellipse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40" name="Ellipse 39">
            <a:extLst>
              <a:ext uri="{FF2B5EF4-FFF2-40B4-BE49-F238E27FC236}">
                <a16:creationId xmlns:a16="http://schemas.microsoft.com/office/drawing/2014/main" id="{0CCAFBC1-9A3D-4D46-AEAC-FC3EE03F59C2}"/>
              </a:ext>
            </a:extLst>
          </p:cNvPr>
          <p:cNvSpPr/>
          <p:nvPr/>
        </p:nvSpPr>
        <p:spPr>
          <a:xfrm>
            <a:off x="1896632" y="2482539"/>
            <a:ext cx="639337" cy="639337"/>
          </a:xfrm>
          <a:prstGeom prst="ellipse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2</a:t>
            </a:r>
          </a:p>
        </p:txBody>
      </p:sp>
      <p:sp>
        <p:nvSpPr>
          <p:cNvPr id="41" name="Ellipse 40">
            <a:extLst>
              <a:ext uri="{FF2B5EF4-FFF2-40B4-BE49-F238E27FC236}">
                <a16:creationId xmlns:a16="http://schemas.microsoft.com/office/drawing/2014/main" id="{D2A657D8-3997-4D2E-8D11-4AB0ED63C290}"/>
              </a:ext>
            </a:extLst>
          </p:cNvPr>
          <p:cNvSpPr/>
          <p:nvPr/>
        </p:nvSpPr>
        <p:spPr>
          <a:xfrm>
            <a:off x="1896631" y="3337676"/>
            <a:ext cx="639337" cy="639337"/>
          </a:xfrm>
          <a:prstGeom prst="ellipse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…</a:t>
            </a:r>
          </a:p>
        </p:txBody>
      </p:sp>
      <p:sp>
        <p:nvSpPr>
          <p:cNvPr id="42" name="Ellipse 41">
            <a:extLst>
              <a:ext uri="{FF2B5EF4-FFF2-40B4-BE49-F238E27FC236}">
                <a16:creationId xmlns:a16="http://schemas.microsoft.com/office/drawing/2014/main" id="{AB2A148C-B8BB-4B90-BEC2-284DF3612BA3}"/>
              </a:ext>
            </a:extLst>
          </p:cNvPr>
          <p:cNvSpPr/>
          <p:nvPr/>
        </p:nvSpPr>
        <p:spPr>
          <a:xfrm>
            <a:off x="1896630" y="4192813"/>
            <a:ext cx="639337" cy="639337"/>
          </a:xfrm>
          <a:prstGeom prst="ellipse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/>
              <a:t>256</a:t>
            </a:r>
          </a:p>
        </p:txBody>
      </p: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07A7AEC0-C965-40BA-95DD-3006DCB72C9C}"/>
              </a:ext>
            </a:extLst>
          </p:cNvPr>
          <p:cNvCxnSpPr>
            <a:stCxn id="21" idx="6"/>
            <a:endCxn id="39" idx="2"/>
          </p:cNvCxnSpPr>
          <p:nvPr/>
        </p:nvCxnSpPr>
        <p:spPr>
          <a:xfrm flipV="1">
            <a:off x="911610" y="1944626"/>
            <a:ext cx="985022" cy="12196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F0508C67-174F-4E5B-8840-09C626A31AF2}"/>
              </a:ext>
            </a:extLst>
          </p:cNvPr>
          <p:cNvCxnSpPr>
            <a:stCxn id="21" idx="6"/>
            <a:endCxn id="40" idx="2"/>
          </p:cNvCxnSpPr>
          <p:nvPr/>
        </p:nvCxnSpPr>
        <p:spPr>
          <a:xfrm flipV="1">
            <a:off x="911610" y="2802208"/>
            <a:ext cx="985022" cy="3620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2BACCF01-4F29-4F23-9B2A-A09D3ED89029}"/>
              </a:ext>
            </a:extLst>
          </p:cNvPr>
          <p:cNvCxnSpPr>
            <a:stCxn id="21" idx="6"/>
            <a:endCxn id="41" idx="2"/>
          </p:cNvCxnSpPr>
          <p:nvPr/>
        </p:nvCxnSpPr>
        <p:spPr>
          <a:xfrm>
            <a:off x="911610" y="3164235"/>
            <a:ext cx="985021" cy="4931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411F1374-738C-4256-A72A-011EDF14FE90}"/>
              </a:ext>
            </a:extLst>
          </p:cNvPr>
          <p:cNvCxnSpPr>
            <a:stCxn id="21" idx="6"/>
            <a:endCxn id="42" idx="2"/>
          </p:cNvCxnSpPr>
          <p:nvPr/>
        </p:nvCxnSpPr>
        <p:spPr>
          <a:xfrm>
            <a:off x="911610" y="3164235"/>
            <a:ext cx="985020" cy="13482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F07C2241-F128-4FDC-94C9-B363AC256A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359" y="2177473"/>
            <a:ext cx="423165" cy="540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Ellipse 25">
            <a:extLst>
              <a:ext uri="{FF2B5EF4-FFF2-40B4-BE49-F238E27FC236}">
                <a16:creationId xmlns:a16="http://schemas.microsoft.com/office/drawing/2014/main" id="{2274875D-0E37-485E-9B15-A4702DF88593}"/>
              </a:ext>
            </a:extLst>
          </p:cNvPr>
          <p:cNvSpPr/>
          <p:nvPr/>
        </p:nvSpPr>
        <p:spPr>
          <a:xfrm>
            <a:off x="3006770" y="1751185"/>
            <a:ext cx="386882" cy="386882"/>
          </a:xfrm>
          <a:prstGeom prst="ellipse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A</a:t>
            </a:r>
          </a:p>
        </p:txBody>
      </p:sp>
      <p:sp>
        <p:nvSpPr>
          <p:cNvPr id="28" name="Ellipse 27">
            <a:extLst>
              <a:ext uri="{FF2B5EF4-FFF2-40B4-BE49-F238E27FC236}">
                <a16:creationId xmlns:a16="http://schemas.microsoft.com/office/drawing/2014/main" id="{A8C20234-AA72-4199-A2E4-13754729D2A6}"/>
              </a:ext>
            </a:extLst>
          </p:cNvPr>
          <p:cNvSpPr/>
          <p:nvPr/>
        </p:nvSpPr>
        <p:spPr>
          <a:xfrm>
            <a:off x="3006770" y="2608767"/>
            <a:ext cx="386882" cy="386882"/>
          </a:xfrm>
          <a:prstGeom prst="ellipse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A</a:t>
            </a:r>
          </a:p>
        </p:txBody>
      </p:sp>
      <p:sp>
        <p:nvSpPr>
          <p:cNvPr id="30" name="Ellipse 29">
            <a:extLst>
              <a:ext uri="{FF2B5EF4-FFF2-40B4-BE49-F238E27FC236}">
                <a16:creationId xmlns:a16="http://schemas.microsoft.com/office/drawing/2014/main" id="{3A266FE4-7CEA-4166-9845-B5DFB1F9FDD9}"/>
              </a:ext>
            </a:extLst>
          </p:cNvPr>
          <p:cNvSpPr/>
          <p:nvPr/>
        </p:nvSpPr>
        <p:spPr>
          <a:xfrm>
            <a:off x="3006769" y="3463904"/>
            <a:ext cx="386882" cy="386882"/>
          </a:xfrm>
          <a:prstGeom prst="ellipse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…</a:t>
            </a:r>
          </a:p>
        </p:txBody>
      </p:sp>
      <p:sp>
        <p:nvSpPr>
          <p:cNvPr id="31" name="Ellipse 30">
            <a:extLst>
              <a:ext uri="{FF2B5EF4-FFF2-40B4-BE49-F238E27FC236}">
                <a16:creationId xmlns:a16="http://schemas.microsoft.com/office/drawing/2014/main" id="{BFCCE3C7-E689-4FEF-8FA0-471697CCA14E}"/>
              </a:ext>
            </a:extLst>
          </p:cNvPr>
          <p:cNvSpPr/>
          <p:nvPr/>
        </p:nvSpPr>
        <p:spPr>
          <a:xfrm>
            <a:off x="3006768" y="4319041"/>
            <a:ext cx="386882" cy="386882"/>
          </a:xfrm>
          <a:prstGeom prst="ellipse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A</a:t>
            </a:r>
          </a:p>
        </p:txBody>
      </p: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A5CE9B24-783C-6D40-85CB-554FD5622DB5}"/>
              </a:ext>
            </a:extLst>
          </p:cNvPr>
          <p:cNvCxnSpPr>
            <a:cxnSpLocks/>
            <a:stCxn id="39" idx="6"/>
            <a:endCxn id="26" idx="2"/>
          </p:cNvCxnSpPr>
          <p:nvPr/>
        </p:nvCxnSpPr>
        <p:spPr>
          <a:xfrm>
            <a:off x="2535969" y="1944626"/>
            <a:ext cx="47080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3745D835-EABE-BD46-9926-D626140319CC}"/>
              </a:ext>
            </a:extLst>
          </p:cNvPr>
          <p:cNvCxnSpPr>
            <a:cxnSpLocks/>
            <a:stCxn id="40" idx="6"/>
            <a:endCxn id="28" idx="2"/>
          </p:cNvCxnSpPr>
          <p:nvPr/>
        </p:nvCxnSpPr>
        <p:spPr>
          <a:xfrm>
            <a:off x="2535969" y="2802208"/>
            <a:ext cx="47080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1FA2C0AE-FCE0-9C45-941C-01C62023A0A4}"/>
              </a:ext>
            </a:extLst>
          </p:cNvPr>
          <p:cNvCxnSpPr>
            <a:cxnSpLocks/>
            <a:stCxn id="41" idx="6"/>
            <a:endCxn id="30" idx="2"/>
          </p:cNvCxnSpPr>
          <p:nvPr/>
        </p:nvCxnSpPr>
        <p:spPr>
          <a:xfrm>
            <a:off x="2535968" y="3657345"/>
            <a:ext cx="47080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id="{0351502C-7F16-7D46-88B4-31629DF33C43}"/>
              </a:ext>
            </a:extLst>
          </p:cNvPr>
          <p:cNvCxnSpPr>
            <a:cxnSpLocks/>
            <a:stCxn id="42" idx="6"/>
            <a:endCxn id="31" idx="2"/>
          </p:cNvCxnSpPr>
          <p:nvPr/>
        </p:nvCxnSpPr>
        <p:spPr>
          <a:xfrm>
            <a:off x="2535967" y="4512482"/>
            <a:ext cx="47080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Ellipse 21">
            <a:extLst>
              <a:ext uri="{FF2B5EF4-FFF2-40B4-BE49-F238E27FC236}">
                <a16:creationId xmlns:a16="http://schemas.microsoft.com/office/drawing/2014/main" id="{2E04ECDD-3C87-DC4E-8AFF-E2EA2B7D3DCA}"/>
              </a:ext>
            </a:extLst>
          </p:cNvPr>
          <p:cNvSpPr/>
          <p:nvPr/>
        </p:nvSpPr>
        <p:spPr>
          <a:xfrm>
            <a:off x="3941087" y="1624957"/>
            <a:ext cx="639337" cy="639337"/>
          </a:xfrm>
          <a:prstGeom prst="ellipse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D</a:t>
            </a:r>
          </a:p>
        </p:txBody>
      </p:sp>
      <p:sp>
        <p:nvSpPr>
          <p:cNvPr id="48" name="Ellipse 23">
            <a:extLst>
              <a:ext uri="{FF2B5EF4-FFF2-40B4-BE49-F238E27FC236}">
                <a16:creationId xmlns:a16="http://schemas.microsoft.com/office/drawing/2014/main" id="{E4BEA0E2-3E16-4841-85F7-C26074D0BBCD}"/>
              </a:ext>
            </a:extLst>
          </p:cNvPr>
          <p:cNvSpPr/>
          <p:nvPr/>
        </p:nvSpPr>
        <p:spPr>
          <a:xfrm>
            <a:off x="3941087" y="2482539"/>
            <a:ext cx="639337" cy="639337"/>
          </a:xfrm>
          <a:prstGeom prst="ellipse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D</a:t>
            </a:r>
          </a:p>
        </p:txBody>
      </p:sp>
      <p:sp>
        <p:nvSpPr>
          <p:cNvPr id="49" name="Ellipse 25">
            <a:extLst>
              <a:ext uri="{FF2B5EF4-FFF2-40B4-BE49-F238E27FC236}">
                <a16:creationId xmlns:a16="http://schemas.microsoft.com/office/drawing/2014/main" id="{1F5C6F51-EFEA-264B-A4A4-4F6B0F5E4C96}"/>
              </a:ext>
            </a:extLst>
          </p:cNvPr>
          <p:cNvSpPr/>
          <p:nvPr/>
        </p:nvSpPr>
        <p:spPr>
          <a:xfrm>
            <a:off x="3941086" y="3337676"/>
            <a:ext cx="639337" cy="639337"/>
          </a:xfrm>
          <a:prstGeom prst="ellipse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…</a:t>
            </a:r>
          </a:p>
        </p:txBody>
      </p:sp>
      <p:sp>
        <p:nvSpPr>
          <p:cNvPr id="50" name="Ellipse 27">
            <a:extLst>
              <a:ext uri="{FF2B5EF4-FFF2-40B4-BE49-F238E27FC236}">
                <a16:creationId xmlns:a16="http://schemas.microsoft.com/office/drawing/2014/main" id="{F0E2F784-37F1-D442-9100-73BDA2F9EB35}"/>
              </a:ext>
            </a:extLst>
          </p:cNvPr>
          <p:cNvSpPr/>
          <p:nvPr/>
        </p:nvSpPr>
        <p:spPr>
          <a:xfrm>
            <a:off x="3941085" y="4192813"/>
            <a:ext cx="639337" cy="639337"/>
          </a:xfrm>
          <a:prstGeom prst="ellipse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D</a:t>
            </a:r>
          </a:p>
        </p:txBody>
      </p:sp>
      <p:cxnSp>
        <p:nvCxnSpPr>
          <p:cNvPr id="51" name="Gerade Verbindung mit Pfeil 50">
            <a:extLst>
              <a:ext uri="{FF2B5EF4-FFF2-40B4-BE49-F238E27FC236}">
                <a16:creationId xmlns:a16="http://schemas.microsoft.com/office/drawing/2014/main" id="{3CCBA365-F6FE-BC46-B6C6-CCB196902A24}"/>
              </a:ext>
            </a:extLst>
          </p:cNvPr>
          <p:cNvCxnSpPr>
            <a:cxnSpLocks/>
            <a:stCxn id="26" idx="6"/>
            <a:endCxn id="47" idx="2"/>
          </p:cNvCxnSpPr>
          <p:nvPr/>
        </p:nvCxnSpPr>
        <p:spPr>
          <a:xfrm>
            <a:off x="3393652" y="1944626"/>
            <a:ext cx="5474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Gerade Verbindung mit Pfeil 51">
            <a:extLst>
              <a:ext uri="{FF2B5EF4-FFF2-40B4-BE49-F238E27FC236}">
                <a16:creationId xmlns:a16="http://schemas.microsoft.com/office/drawing/2014/main" id="{6F1436F6-8E92-6D49-88C8-7490F4C28846}"/>
              </a:ext>
            </a:extLst>
          </p:cNvPr>
          <p:cNvCxnSpPr>
            <a:cxnSpLocks/>
            <a:stCxn id="28" idx="6"/>
            <a:endCxn id="48" idx="2"/>
          </p:cNvCxnSpPr>
          <p:nvPr/>
        </p:nvCxnSpPr>
        <p:spPr>
          <a:xfrm>
            <a:off x="3393652" y="2802208"/>
            <a:ext cx="5474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Gerade Verbindung mit Pfeil 52">
            <a:extLst>
              <a:ext uri="{FF2B5EF4-FFF2-40B4-BE49-F238E27FC236}">
                <a16:creationId xmlns:a16="http://schemas.microsoft.com/office/drawing/2014/main" id="{619F25FD-7AAD-EE47-A576-18F04A5C6DC0}"/>
              </a:ext>
            </a:extLst>
          </p:cNvPr>
          <p:cNvCxnSpPr>
            <a:cxnSpLocks/>
            <a:stCxn id="31" idx="6"/>
            <a:endCxn id="50" idx="2"/>
          </p:cNvCxnSpPr>
          <p:nvPr/>
        </p:nvCxnSpPr>
        <p:spPr>
          <a:xfrm>
            <a:off x="3393650" y="4512482"/>
            <a:ext cx="5474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Gerade Verbindung mit Pfeil 53">
            <a:extLst>
              <a:ext uri="{FF2B5EF4-FFF2-40B4-BE49-F238E27FC236}">
                <a16:creationId xmlns:a16="http://schemas.microsoft.com/office/drawing/2014/main" id="{FB40D5BD-0737-4146-A06D-BFA8C9F899F0}"/>
              </a:ext>
            </a:extLst>
          </p:cNvPr>
          <p:cNvCxnSpPr>
            <a:cxnSpLocks/>
            <a:stCxn id="30" idx="6"/>
            <a:endCxn id="49" idx="2"/>
          </p:cNvCxnSpPr>
          <p:nvPr/>
        </p:nvCxnSpPr>
        <p:spPr>
          <a:xfrm>
            <a:off x="3393651" y="3657345"/>
            <a:ext cx="5474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Rechteck 59">
            <a:extLst>
              <a:ext uri="{FF2B5EF4-FFF2-40B4-BE49-F238E27FC236}">
                <a16:creationId xmlns:a16="http://schemas.microsoft.com/office/drawing/2014/main" id="{C35EE000-6CD7-9D4B-87F4-E1554DBAC7E2}"/>
              </a:ext>
            </a:extLst>
          </p:cNvPr>
          <p:cNvSpPr/>
          <p:nvPr/>
        </p:nvSpPr>
        <p:spPr>
          <a:xfrm>
            <a:off x="3545077" y="1233587"/>
            <a:ext cx="1431352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de-DE" sz="1200" b="1" dirty="0">
                <a:solidFill>
                  <a:srgbClr val="0C969B"/>
                </a:solidFill>
                <a:latin typeface="Courier New"/>
                <a:ea typeface="Courier New"/>
                <a:cs typeface="Courier New"/>
                <a:sym typeface="Courier New"/>
              </a:rPr>
              <a:t>Dropout</a:t>
            </a:r>
            <a:r>
              <a:rPr lang="de-DE" sz="1200" b="1" dirty="0">
                <a:solidFill>
                  <a:srgbClr val="403F53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de-DE" sz="1200" b="1" dirty="0">
                <a:solidFill>
                  <a:srgbClr val="AA0982"/>
                </a:solidFill>
                <a:latin typeface="Courier New"/>
                <a:ea typeface="Courier New"/>
                <a:cs typeface="Courier New"/>
                <a:sym typeface="Courier New"/>
              </a:rPr>
              <a:t>0.5</a:t>
            </a:r>
            <a:r>
              <a:rPr lang="de-DE" sz="1200" b="1" dirty="0">
                <a:solidFill>
                  <a:srgbClr val="403F53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</a:p>
        </p:txBody>
      </p:sp>
      <p:sp>
        <p:nvSpPr>
          <p:cNvPr id="56" name="Ellipse 38">
            <a:extLst>
              <a:ext uri="{FF2B5EF4-FFF2-40B4-BE49-F238E27FC236}">
                <a16:creationId xmlns:a16="http://schemas.microsoft.com/office/drawing/2014/main" id="{D09BF1CA-2040-F449-A671-8284567F50FD}"/>
              </a:ext>
            </a:extLst>
          </p:cNvPr>
          <p:cNvSpPr/>
          <p:nvPr/>
        </p:nvSpPr>
        <p:spPr>
          <a:xfrm>
            <a:off x="6070403" y="1624957"/>
            <a:ext cx="639337" cy="639337"/>
          </a:xfrm>
          <a:prstGeom prst="ellipse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57" name="Ellipse 39">
            <a:extLst>
              <a:ext uri="{FF2B5EF4-FFF2-40B4-BE49-F238E27FC236}">
                <a16:creationId xmlns:a16="http://schemas.microsoft.com/office/drawing/2014/main" id="{89ED94BC-2BE8-5A4D-B3AA-0E6B40C174FF}"/>
              </a:ext>
            </a:extLst>
          </p:cNvPr>
          <p:cNvSpPr/>
          <p:nvPr/>
        </p:nvSpPr>
        <p:spPr>
          <a:xfrm>
            <a:off x="6070403" y="2482539"/>
            <a:ext cx="639337" cy="639337"/>
          </a:xfrm>
          <a:prstGeom prst="ellipse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2</a:t>
            </a:r>
          </a:p>
        </p:txBody>
      </p:sp>
      <p:sp>
        <p:nvSpPr>
          <p:cNvPr id="58" name="Ellipse 40">
            <a:extLst>
              <a:ext uri="{FF2B5EF4-FFF2-40B4-BE49-F238E27FC236}">
                <a16:creationId xmlns:a16="http://schemas.microsoft.com/office/drawing/2014/main" id="{D7D80967-D540-FE46-88B1-B603CD1C7F7B}"/>
              </a:ext>
            </a:extLst>
          </p:cNvPr>
          <p:cNvSpPr/>
          <p:nvPr/>
        </p:nvSpPr>
        <p:spPr>
          <a:xfrm>
            <a:off x="6070402" y="3337676"/>
            <a:ext cx="639337" cy="639337"/>
          </a:xfrm>
          <a:prstGeom prst="ellipse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…</a:t>
            </a:r>
          </a:p>
        </p:txBody>
      </p:sp>
      <p:sp>
        <p:nvSpPr>
          <p:cNvPr id="59" name="Ellipse 41">
            <a:extLst>
              <a:ext uri="{FF2B5EF4-FFF2-40B4-BE49-F238E27FC236}">
                <a16:creationId xmlns:a16="http://schemas.microsoft.com/office/drawing/2014/main" id="{B92BC760-50D3-EB49-B65A-BB7FC185DC76}"/>
              </a:ext>
            </a:extLst>
          </p:cNvPr>
          <p:cNvSpPr/>
          <p:nvPr/>
        </p:nvSpPr>
        <p:spPr>
          <a:xfrm>
            <a:off x="6070401" y="4192813"/>
            <a:ext cx="639337" cy="639337"/>
          </a:xfrm>
          <a:prstGeom prst="ellipse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/>
              <a:t>256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Ellipse 25">
                <a:extLst>
                  <a:ext uri="{FF2B5EF4-FFF2-40B4-BE49-F238E27FC236}">
                    <a16:creationId xmlns:a16="http://schemas.microsoft.com/office/drawing/2014/main" id="{B5085D0F-DEDA-2C49-B6A6-52119E3AB4E1}"/>
                  </a:ext>
                </a:extLst>
              </p:cNvPr>
              <p:cNvSpPr/>
              <p:nvPr/>
            </p:nvSpPr>
            <p:spPr>
              <a:xfrm>
                <a:off x="4976431" y="1751185"/>
                <a:ext cx="386882" cy="386882"/>
              </a:xfrm>
              <a:prstGeom prst="ellipse">
                <a:avLst/>
              </a:prstGeom>
              <a:ln/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de-DE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61" name="Ellipse 25">
                <a:extLst>
                  <a:ext uri="{FF2B5EF4-FFF2-40B4-BE49-F238E27FC236}">
                    <a16:creationId xmlns:a16="http://schemas.microsoft.com/office/drawing/2014/main" id="{B5085D0F-DEDA-2C49-B6A6-52119E3AB4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6431" y="1751185"/>
                <a:ext cx="386882" cy="386882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Ellipse 29">
            <a:extLst>
              <a:ext uri="{FF2B5EF4-FFF2-40B4-BE49-F238E27FC236}">
                <a16:creationId xmlns:a16="http://schemas.microsoft.com/office/drawing/2014/main" id="{CF7FA723-0F37-E34E-8378-DA18E70FE58B}"/>
              </a:ext>
            </a:extLst>
          </p:cNvPr>
          <p:cNvSpPr/>
          <p:nvPr/>
        </p:nvSpPr>
        <p:spPr>
          <a:xfrm>
            <a:off x="4976430" y="3463904"/>
            <a:ext cx="386882" cy="386882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…</a:t>
            </a:r>
          </a:p>
        </p:txBody>
      </p:sp>
      <p:sp>
        <p:nvSpPr>
          <p:cNvPr id="65" name="Rechteck 64">
            <a:extLst>
              <a:ext uri="{FF2B5EF4-FFF2-40B4-BE49-F238E27FC236}">
                <a16:creationId xmlns:a16="http://schemas.microsoft.com/office/drawing/2014/main" id="{D21930A8-4D34-2B40-83E9-BF92B9F436AD}"/>
              </a:ext>
            </a:extLst>
          </p:cNvPr>
          <p:cNvSpPr/>
          <p:nvPr/>
        </p:nvSpPr>
        <p:spPr>
          <a:xfrm>
            <a:off x="5716856" y="1233587"/>
            <a:ext cx="1278674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de-DE" sz="1200" b="1" dirty="0">
                <a:solidFill>
                  <a:srgbClr val="0C969B"/>
                </a:solidFill>
                <a:latin typeface="Courier New"/>
                <a:ea typeface="Courier New"/>
                <a:cs typeface="Courier New"/>
                <a:sym typeface="Courier New"/>
              </a:rPr>
              <a:t>Dense</a:t>
            </a:r>
            <a:r>
              <a:rPr lang="de-DE" sz="1200" b="1" dirty="0">
                <a:solidFill>
                  <a:srgbClr val="403F53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de-DE" sz="1200" b="1" dirty="0">
                <a:solidFill>
                  <a:srgbClr val="AA0982"/>
                </a:solidFill>
                <a:latin typeface="Courier New"/>
                <a:ea typeface="Courier New"/>
                <a:cs typeface="Courier New"/>
                <a:sym typeface="Courier New"/>
              </a:rPr>
              <a:t>256</a:t>
            </a:r>
            <a:r>
              <a:rPr lang="de-DE" sz="1200" b="1" dirty="0">
                <a:solidFill>
                  <a:srgbClr val="403F53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Ellipse 25">
                <a:extLst>
                  <a:ext uri="{FF2B5EF4-FFF2-40B4-BE49-F238E27FC236}">
                    <a16:creationId xmlns:a16="http://schemas.microsoft.com/office/drawing/2014/main" id="{14BC36F6-BAD7-F84F-AD7E-F91B8601A046}"/>
                  </a:ext>
                </a:extLst>
              </p:cNvPr>
              <p:cNvSpPr/>
              <p:nvPr/>
            </p:nvSpPr>
            <p:spPr>
              <a:xfrm>
                <a:off x="4976429" y="2609122"/>
                <a:ext cx="386882" cy="386882"/>
              </a:xfrm>
              <a:prstGeom prst="ellipse">
                <a:avLst/>
              </a:prstGeom>
              <a:solidFill>
                <a:srgbClr val="C00000"/>
              </a:solidFill>
              <a:ln/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de-DE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66" name="Ellipse 25">
                <a:extLst>
                  <a:ext uri="{FF2B5EF4-FFF2-40B4-BE49-F238E27FC236}">
                    <a16:creationId xmlns:a16="http://schemas.microsoft.com/office/drawing/2014/main" id="{14BC36F6-BAD7-F84F-AD7E-F91B8601A04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6429" y="2609122"/>
                <a:ext cx="386882" cy="386882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Ellipse 25">
                <a:extLst>
                  <a:ext uri="{FF2B5EF4-FFF2-40B4-BE49-F238E27FC236}">
                    <a16:creationId xmlns:a16="http://schemas.microsoft.com/office/drawing/2014/main" id="{FA2E7DB7-A63A-8D42-B36E-42EEEEEB0817}"/>
                  </a:ext>
                </a:extLst>
              </p:cNvPr>
              <p:cNvSpPr/>
              <p:nvPr/>
            </p:nvSpPr>
            <p:spPr>
              <a:xfrm>
                <a:off x="4976429" y="4318686"/>
                <a:ext cx="386882" cy="386882"/>
              </a:xfrm>
              <a:prstGeom prst="ellipse">
                <a:avLst/>
              </a:prstGeom>
              <a:solidFill>
                <a:srgbClr val="C00000"/>
              </a:solidFill>
              <a:ln/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de-DE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67" name="Ellipse 25">
                <a:extLst>
                  <a:ext uri="{FF2B5EF4-FFF2-40B4-BE49-F238E27FC236}">
                    <a16:creationId xmlns:a16="http://schemas.microsoft.com/office/drawing/2014/main" id="{FA2E7DB7-A63A-8D42-B36E-42EEEEEB08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6429" y="4318686"/>
                <a:ext cx="386882" cy="386882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Gerade Verbindung mit Pfeil 45">
            <a:extLst>
              <a:ext uri="{FF2B5EF4-FFF2-40B4-BE49-F238E27FC236}">
                <a16:creationId xmlns:a16="http://schemas.microsoft.com/office/drawing/2014/main" id="{601E8A38-11D5-5942-A5F0-036473AF4271}"/>
              </a:ext>
            </a:extLst>
          </p:cNvPr>
          <p:cNvCxnSpPr>
            <a:stCxn id="47" idx="6"/>
            <a:endCxn id="61" idx="2"/>
          </p:cNvCxnSpPr>
          <p:nvPr/>
        </p:nvCxnSpPr>
        <p:spPr>
          <a:xfrm>
            <a:off x="4580424" y="1944626"/>
            <a:ext cx="3960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Gerade Verbindung mit Pfeil 67">
            <a:extLst>
              <a:ext uri="{FF2B5EF4-FFF2-40B4-BE49-F238E27FC236}">
                <a16:creationId xmlns:a16="http://schemas.microsoft.com/office/drawing/2014/main" id="{9931AEAF-65F7-0A40-8B42-B2D1C5EB13C1}"/>
              </a:ext>
            </a:extLst>
          </p:cNvPr>
          <p:cNvCxnSpPr>
            <a:stCxn id="48" idx="6"/>
            <a:endCxn id="66" idx="2"/>
          </p:cNvCxnSpPr>
          <p:nvPr/>
        </p:nvCxnSpPr>
        <p:spPr>
          <a:xfrm>
            <a:off x="4580424" y="2802208"/>
            <a:ext cx="396005" cy="3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Gerade Verbindung mit Pfeil 69">
            <a:extLst>
              <a:ext uri="{FF2B5EF4-FFF2-40B4-BE49-F238E27FC236}">
                <a16:creationId xmlns:a16="http://schemas.microsoft.com/office/drawing/2014/main" id="{D27D4CB1-65DB-F742-98F3-A525A7A7D137}"/>
              </a:ext>
            </a:extLst>
          </p:cNvPr>
          <p:cNvCxnSpPr>
            <a:stCxn id="49" idx="6"/>
            <a:endCxn id="63" idx="2"/>
          </p:cNvCxnSpPr>
          <p:nvPr/>
        </p:nvCxnSpPr>
        <p:spPr>
          <a:xfrm>
            <a:off x="4580423" y="3657345"/>
            <a:ext cx="3960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Gerade Verbindung mit Pfeil 71">
            <a:extLst>
              <a:ext uri="{FF2B5EF4-FFF2-40B4-BE49-F238E27FC236}">
                <a16:creationId xmlns:a16="http://schemas.microsoft.com/office/drawing/2014/main" id="{0E29D17A-F46A-A74E-A5D4-09B713356AE3}"/>
              </a:ext>
            </a:extLst>
          </p:cNvPr>
          <p:cNvCxnSpPr>
            <a:stCxn id="50" idx="6"/>
            <a:endCxn id="67" idx="2"/>
          </p:cNvCxnSpPr>
          <p:nvPr/>
        </p:nvCxnSpPr>
        <p:spPr>
          <a:xfrm flipV="1">
            <a:off x="4580422" y="4512127"/>
            <a:ext cx="396007" cy="3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Gerade Verbindung mit Pfeil 73">
            <a:extLst>
              <a:ext uri="{FF2B5EF4-FFF2-40B4-BE49-F238E27FC236}">
                <a16:creationId xmlns:a16="http://schemas.microsoft.com/office/drawing/2014/main" id="{CF7903BC-7643-0A45-B6A4-70CC6E717326}"/>
              </a:ext>
            </a:extLst>
          </p:cNvPr>
          <p:cNvCxnSpPr>
            <a:stCxn id="61" idx="6"/>
            <a:endCxn id="56" idx="2"/>
          </p:cNvCxnSpPr>
          <p:nvPr/>
        </p:nvCxnSpPr>
        <p:spPr>
          <a:xfrm>
            <a:off x="5363313" y="1944626"/>
            <a:ext cx="707090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6" name="Gerade Verbindung mit Pfeil 75">
            <a:extLst>
              <a:ext uri="{FF2B5EF4-FFF2-40B4-BE49-F238E27FC236}">
                <a16:creationId xmlns:a16="http://schemas.microsoft.com/office/drawing/2014/main" id="{17AFA015-0DEF-9E4F-9114-8CB1D0A9844B}"/>
              </a:ext>
            </a:extLst>
          </p:cNvPr>
          <p:cNvCxnSpPr>
            <a:stCxn id="61" idx="6"/>
            <a:endCxn id="57" idx="2"/>
          </p:cNvCxnSpPr>
          <p:nvPr/>
        </p:nvCxnSpPr>
        <p:spPr>
          <a:xfrm>
            <a:off x="5363313" y="1944626"/>
            <a:ext cx="707090" cy="85758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8" name="Gerade Verbindung mit Pfeil 77">
            <a:extLst>
              <a:ext uri="{FF2B5EF4-FFF2-40B4-BE49-F238E27FC236}">
                <a16:creationId xmlns:a16="http://schemas.microsoft.com/office/drawing/2014/main" id="{37D3A4F3-5AAC-7746-9F91-78C94CA2B9C1}"/>
              </a:ext>
            </a:extLst>
          </p:cNvPr>
          <p:cNvCxnSpPr>
            <a:stCxn id="61" idx="6"/>
            <a:endCxn id="58" idx="2"/>
          </p:cNvCxnSpPr>
          <p:nvPr/>
        </p:nvCxnSpPr>
        <p:spPr>
          <a:xfrm>
            <a:off x="5363313" y="1944626"/>
            <a:ext cx="707089" cy="171271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80" name="Gerade Verbindung mit Pfeil 79">
            <a:extLst>
              <a:ext uri="{FF2B5EF4-FFF2-40B4-BE49-F238E27FC236}">
                <a16:creationId xmlns:a16="http://schemas.microsoft.com/office/drawing/2014/main" id="{76841056-B971-194E-BB77-4BAAEA659669}"/>
              </a:ext>
            </a:extLst>
          </p:cNvPr>
          <p:cNvCxnSpPr>
            <a:stCxn id="61" idx="6"/>
            <a:endCxn id="59" idx="2"/>
          </p:cNvCxnSpPr>
          <p:nvPr/>
        </p:nvCxnSpPr>
        <p:spPr>
          <a:xfrm>
            <a:off x="5363313" y="1944626"/>
            <a:ext cx="707088" cy="2567856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0" name="Gerade Verbindung mit Pfeil 89">
            <a:extLst>
              <a:ext uri="{FF2B5EF4-FFF2-40B4-BE49-F238E27FC236}">
                <a16:creationId xmlns:a16="http://schemas.microsoft.com/office/drawing/2014/main" id="{CFBE0F12-9DEF-C34E-A9C0-1A01BAE5117A}"/>
              </a:ext>
            </a:extLst>
          </p:cNvPr>
          <p:cNvCxnSpPr>
            <a:stCxn id="63" idx="6"/>
            <a:endCxn id="56" idx="2"/>
          </p:cNvCxnSpPr>
          <p:nvPr/>
        </p:nvCxnSpPr>
        <p:spPr>
          <a:xfrm flipV="1">
            <a:off x="5363312" y="1944626"/>
            <a:ext cx="707091" cy="171271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2" name="Gerade Verbindung mit Pfeil 91">
            <a:extLst>
              <a:ext uri="{FF2B5EF4-FFF2-40B4-BE49-F238E27FC236}">
                <a16:creationId xmlns:a16="http://schemas.microsoft.com/office/drawing/2014/main" id="{8658A9DB-0DC2-2F46-9A40-2780CFF6BB2E}"/>
              </a:ext>
            </a:extLst>
          </p:cNvPr>
          <p:cNvCxnSpPr>
            <a:stCxn id="63" idx="6"/>
            <a:endCxn id="57" idx="2"/>
          </p:cNvCxnSpPr>
          <p:nvPr/>
        </p:nvCxnSpPr>
        <p:spPr>
          <a:xfrm flipV="1">
            <a:off x="5363312" y="2802208"/>
            <a:ext cx="707091" cy="85513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4" name="Gerade Verbindung mit Pfeil 93">
            <a:extLst>
              <a:ext uri="{FF2B5EF4-FFF2-40B4-BE49-F238E27FC236}">
                <a16:creationId xmlns:a16="http://schemas.microsoft.com/office/drawing/2014/main" id="{2C107029-B6F8-1B4A-8738-6E71EC0542F4}"/>
              </a:ext>
            </a:extLst>
          </p:cNvPr>
          <p:cNvCxnSpPr>
            <a:stCxn id="63" idx="6"/>
            <a:endCxn id="58" idx="2"/>
          </p:cNvCxnSpPr>
          <p:nvPr/>
        </p:nvCxnSpPr>
        <p:spPr>
          <a:xfrm>
            <a:off x="5363312" y="3657345"/>
            <a:ext cx="707090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7" name="Gerade Verbindung mit Pfeil 96">
            <a:extLst>
              <a:ext uri="{FF2B5EF4-FFF2-40B4-BE49-F238E27FC236}">
                <a16:creationId xmlns:a16="http://schemas.microsoft.com/office/drawing/2014/main" id="{23345D86-DC62-8842-8B6B-28C243C1332A}"/>
              </a:ext>
            </a:extLst>
          </p:cNvPr>
          <p:cNvCxnSpPr>
            <a:stCxn id="63" idx="6"/>
            <a:endCxn id="59" idx="2"/>
          </p:cNvCxnSpPr>
          <p:nvPr/>
        </p:nvCxnSpPr>
        <p:spPr>
          <a:xfrm>
            <a:off x="5363312" y="3657345"/>
            <a:ext cx="707089" cy="85513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feld 54">
                <a:extLst>
                  <a:ext uri="{FF2B5EF4-FFF2-40B4-BE49-F238E27FC236}">
                    <a16:creationId xmlns:a16="http://schemas.microsoft.com/office/drawing/2014/main" id="{9AEF9B88-A8B0-4FB0-B316-1128EC983D76}"/>
                  </a:ext>
                </a:extLst>
              </p:cNvPr>
              <p:cNvSpPr txBox="1"/>
              <p:nvPr/>
            </p:nvSpPr>
            <p:spPr>
              <a:xfrm>
                <a:off x="6895368" y="2740977"/>
                <a:ext cx="2532313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de-DE" sz="1600" dirty="0">
                    <a:solidFill>
                      <a:schemeClr val="accent5"/>
                    </a:solidFill>
                  </a:rPr>
                  <a:t>Input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1600" b="0" i="0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de-DE" sz="1600" b="0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 :=</m:t>
                    </m:r>
                    <m:r>
                      <a:rPr lang="de-DE" sz="1600" b="0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de-DE" sz="1600" b="0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1600" b="0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de-DE" sz="1600" b="0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1600" b="0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de-DE" sz="1600" dirty="0">
                    <a:solidFill>
                      <a:schemeClr val="accent5"/>
                    </a:solidFill>
                  </a:rPr>
                  <a:t> Matrix</a:t>
                </a:r>
              </a:p>
            </p:txBody>
          </p:sp>
        </mc:Choice>
        <mc:Fallback xmlns="">
          <p:sp>
            <p:nvSpPr>
              <p:cNvPr id="55" name="Textfeld 54">
                <a:extLst>
                  <a:ext uri="{FF2B5EF4-FFF2-40B4-BE49-F238E27FC236}">
                    <a16:creationId xmlns:a16="http://schemas.microsoft.com/office/drawing/2014/main" id="{9AEF9B88-A8B0-4FB0-B316-1128EC983D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5368" y="2740977"/>
                <a:ext cx="2532313" cy="246221"/>
              </a:xfrm>
              <a:prstGeom prst="rect">
                <a:avLst/>
              </a:prstGeom>
              <a:blipFill>
                <a:blip r:embed="rId7"/>
                <a:stretch>
                  <a:fillRect l="-4808" t="-27500" b="-500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feld 61">
                <a:extLst>
                  <a:ext uri="{FF2B5EF4-FFF2-40B4-BE49-F238E27FC236}">
                    <a16:creationId xmlns:a16="http://schemas.microsoft.com/office/drawing/2014/main" id="{C9605A94-D532-44A6-AFFB-D44B97A971BF}"/>
                  </a:ext>
                </a:extLst>
              </p:cNvPr>
              <p:cNvSpPr txBox="1"/>
              <p:nvPr/>
            </p:nvSpPr>
            <p:spPr>
              <a:xfrm>
                <a:off x="6895368" y="3091455"/>
                <a:ext cx="2532313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de-DE" sz="1600" dirty="0">
                    <a:solidFill>
                      <a:schemeClr val="accent6"/>
                    </a:solidFill>
                  </a:rPr>
                  <a:t>Output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1600" dirty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Y</m:t>
                    </m:r>
                    <m:r>
                      <a:rPr lang="de-DE" sz="1600" b="0" i="0" dirty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1600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:=</m:t>
                    </m:r>
                    <m:r>
                      <a:rPr lang="de-DE" sz="1600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de-DE" sz="1600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1600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de-DE" sz="1600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1600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de-DE" sz="1600" dirty="0">
                    <a:solidFill>
                      <a:schemeClr val="accent6"/>
                    </a:solidFill>
                  </a:rPr>
                  <a:t> Matrix</a:t>
                </a:r>
              </a:p>
            </p:txBody>
          </p:sp>
        </mc:Choice>
        <mc:Fallback xmlns="">
          <p:sp>
            <p:nvSpPr>
              <p:cNvPr id="62" name="Textfeld 61">
                <a:extLst>
                  <a:ext uri="{FF2B5EF4-FFF2-40B4-BE49-F238E27FC236}">
                    <a16:creationId xmlns:a16="http://schemas.microsoft.com/office/drawing/2014/main" id="{C9605A94-D532-44A6-AFFB-D44B97A971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5368" y="3091455"/>
                <a:ext cx="2532313" cy="246221"/>
              </a:xfrm>
              <a:prstGeom prst="rect">
                <a:avLst/>
              </a:prstGeom>
              <a:blipFill>
                <a:blip r:embed="rId8"/>
                <a:stretch>
                  <a:fillRect l="-4808" t="-24390" b="-4878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Gerade Verbindung mit Pfeil 2">
            <a:extLst>
              <a:ext uri="{FF2B5EF4-FFF2-40B4-BE49-F238E27FC236}">
                <a16:creationId xmlns:a16="http://schemas.microsoft.com/office/drawing/2014/main" id="{C04912B5-2E66-4387-8FE3-CDA3C617C310}"/>
              </a:ext>
            </a:extLst>
          </p:cNvPr>
          <p:cNvCxnSpPr>
            <a:stCxn id="66" idx="6"/>
            <a:endCxn id="56" idx="2"/>
          </p:cNvCxnSpPr>
          <p:nvPr/>
        </p:nvCxnSpPr>
        <p:spPr>
          <a:xfrm flipV="1">
            <a:off x="5363311" y="1944626"/>
            <a:ext cx="707092" cy="857937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A41DEF89-6B8A-4F2D-9850-54C669F605D1}"/>
              </a:ext>
            </a:extLst>
          </p:cNvPr>
          <p:cNvCxnSpPr>
            <a:stCxn id="66" idx="6"/>
            <a:endCxn id="57" idx="2"/>
          </p:cNvCxnSpPr>
          <p:nvPr/>
        </p:nvCxnSpPr>
        <p:spPr>
          <a:xfrm flipV="1">
            <a:off x="5363311" y="2802208"/>
            <a:ext cx="707092" cy="355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51630C9B-2F8B-4149-835C-E608839499D8}"/>
              </a:ext>
            </a:extLst>
          </p:cNvPr>
          <p:cNvCxnSpPr>
            <a:stCxn id="66" idx="6"/>
            <a:endCxn id="58" idx="2"/>
          </p:cNvCxnSpPr>
          <p:nvPr/>
        </p:nvCxnSpPr>
        <p:spPr>
          <a:xfrm>
            <a:off x="5363311" y="2802563"/>
            <a:ext cx="707091" cy="854782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1B003F7C-B6ED-480E-85B4-69F457743720}"/>
              </a:ext>
            </a:extLst>
          </p:cNvPr>
          <p:cNvCxnSpPr>
            <a:stCxn id="66" idx="6"/>
            <a:endCxn id="59" idx="2"/>
          </p:cNvCxnSpPr>
          <p:nvPr/>
        </p:nvCxnSpPr>
        <p:spPr>
          <a:xfrm>
            <a:off x="5363311" y="2802563"/>
            <a:ext cx="707090" cy="1709919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578369FC-61C8-4D87-A975-ACCC127CCACB}"/>
              </a:ext>
            </a:extLst>
          </p:cNvPr>
          <p:cNvCxnSpPr>
            <a:stCxn id="67" idx="6"/>
            <a:endCxn id="59" idx="2"/>
          </p:cNvCxnSpPr>
          <p:nvPr/>
        </p:nvCxnSpPr>
        <p:spPr>
          <a:xfrm>
            <a:off x="5363311" y="4512127"/>
            <a:ext cx="707090" cy="355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F3F65861-8BCC-48FB-9499-23883C09759B}"/>
              </a:ext>
            </a:extLst>
          </p:cNvPr>
          <p:cNvCxnSpPr>
            <a:stCxn id="67" idx="6"/>
            <a:endCxn id="58" idx="2"/>
          </p:cNvCxnSpPr>
          <p:nvPr/>
        </p:nvCxnSpPr>
        <p:spPr>
          <a:xfrm flipV="1">
            <a:off x="5363311" y="3657345"/>
            <a:ext cx="707091" cy="854782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EA28F753-2E45-401B-9AFD-88684620E1E8}"/>
              </a:ext>
            </a:extLst>
          </p:cNvPr>
          <p:cNvCxnSpPr>
            <a:stCxn id="67" idx="6"/>
            <a:endCxn id="57" idx="2"/>
          </p:cNvCxnSpPr>
          <p:nvPr/>
        </p:nvCxnSpPr>
        <p:spPr>
          <a:xfrm flipV="1">
            <a:off x="5363311" y="2802208"/>
            <a:ext cx="707092" cy="1709919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DC983EA6-A6F7-4C10-9235-1C65C5AD6ECD}"/>
              </a:ext>
            </a:extLst>
          </p:cNvPr>
          <p:cNvCxnSpPr>
            <a:stCxn id="67" idx="6"/>
            <a:endCxn id="56" idx="2"/>
          </p:cNvCxnSpPr>
          <p:nvPr/>
        </p:nvCxnSpPr>
        <p:spPr>
          <a:xfrm flipV="1">
            <a:off x="5363311" y="1944626"/>
            <a:ext cx="707092" cy="2567501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4554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353</Words>
  <Application>Microsoft Office PowerPoint</Application>
  <PresentationFormat>Bildschirmpräsentation (16:9)</PresentationFormat>
  <Paragraphs>161</Paragraphs>
  <Slides>10</Slides>
  <Notes>7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9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10</vt:i4>
      </vt:variant>
    </vt:vector>
  </HeadingPairs>
  <TitlesOfParts>
    <vt:vector size="20" baseType="lpstr">
      <vt:lpstr>Lato Light</vt:lpstr>
      <vt:lpstr>Cambria Math</vt:lpstr>
      <vt:lpstr>Calibri</vt:lpstr>
      <vt:lpstr>Lato Heavy</vt:lpstr>
      <vt:lpstr>Calibri Light</vt:lpstr>
      <vt:lpstr>Courier New</vt:lpstr>
      <vt:lpstr>Arial</vt:lpstr>
      <vt:lpstr>Symbol</vt:lpstr>
      <vt:lpstr>Lato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cp:lastModifiedBy>Saif Al-Dilaimi</cp:lastModifiedBy>
  <cp:revision>62</cp:revision>
  <dcterms:modified xsi:type="dcterms:W3CDTF">2020-06-14T10:20:38Z</dcterms:modified>
</cp:coreProperties>
</file>